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57" r:id="rId2"/>
    <p:sldId id="279" r:id="rId3"/>
    <p:sldId id="276" r:id="rId4"/>
    <p:sldId id="280" r:id="rId5"/>
    <p:sldId id="275" r:id="rId6"/>
    <p:sldId id="282" r:id="rId7"/>
    <p:sldId id="258" r:id="rId8"/>
    <p:sldId id="269" r:id="rId9"/>
    <p:sldId id="267" r:id="rId10"/>
    <p:sldId id="278" r:id="rId11"/>
    <p:sldId id="272" r:id="rId12"/>
    <p:sldId id="270" r:id="rId13"/>
    <p:sldId id="281" r:id="rId14"/>
    <p:sldId id="274" r:id="rId15"/>
  </p:sldIdLst>
  <p:sldSz cx="12192000" cy="6858000"/>
  <p:notesSz cx="6858000" cy="9144000"/>
  <p:custDataLst>
    <p:tags r:id="rId1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423" autoAdjust="0"/>
  </p:normalViewPr>
  <p:slideViewPr>
    <p:cSldViewPr snapToGrid="0" showGuides="1">
      <p:cViewPr varScale="1">
        <p:scale>
          <a:sx n="101" d="100"/>
          <a:sy n="101" d="100"/>
        </p:scale>
        <p:origin x="954" y="12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036F21-AA6E-4DEC-AA1B-6A60798D714C}" type="datetimeFigureOut">
              <a:rPr lang="zh-CN" altLang="en-US" smtClean="0"/>
              <a:t>2024/3/4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DAA6C4-B197-4CD6-AC2C-A71DB316FE2C}" type="slidenum">
              <a:rPr lang="zh-CN" altLang="en-US" smtClean="0"/>
              <a:t>‹#›</a:t>
            </a:fld>
            <a:endParaRPr lang="zh-CN" altLang="en-US"/>
          </a:p>
        </p:txBody>
      </p:sp>
    </p:spTree>
    <p:extLst>
      <p:ext uri="{BB962C8B-B14F-4D97-AF65-F5344CB8AC3E}">
        <p14:creationId xmlns:p14="http://schemas.microsoft.com/office/powerpoint/2010/main" val="3703188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AF111-AA48-A58C-8969-33D993D4B3D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15A9181-EF84-57A0-EE34-DCFCE7A1790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3C35651-5323-F8DA-C665-02D70F1976F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677FC2D9-C10F-0AD4-E6B6-0364F1C1E8D6}"/>
              </a:ext>
            </a:extLst>
          </p:cNvPr>
          <p:cNvSpPr>
            <a:spLocks noGrp="1"/>
          </p:cNvSpPr>
          <p:nvPr>
            <p:ph type="sldNum" sz="quarter" idx="5"/>
          </p:nvPr>
        </p:nvSpPr>
        <p:spPr/>
        <p:txBody>
          <a:bodyPr/>
          <a:lstStyle/>
          <a:p>
            <a:fld id="{DDDAA6C4-B197-4CD6-AC2C-A71DB316FE2C}" type="slidenum">
              <a:rPr lang="zh-CN" altLang="en-US" smtClean="0"/>
              <a:t>2</a:t>
            </a:fld>
            <a:endParaRPr lang="zh-CN" altLang="en-US"/>
          </a:p>
        </p:txBody>
      </p:sp>
    </p:spTree>
    <p:extLst>
      <p:ext uri="{BB962C8B-B14F-4D97-AF65-F5344CB8AC3E}">
        <p14:creationId xmlns:p14="http://schemas.microsoft.com/office/powerpoint/2010/main" val="528313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E0DA6-6897-C3DE-7FA2-7B8072E86B6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CE6AE9C-7763-BE03-4B29-605866C8780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9F24F02-393C-83CE-B72C-620D8D60498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E5D4A959-0D89-DAA6-75D2-F00CFE03313A}"/>
              </a:ext>
            </a:extLst>
          </p:cNvPr>
          <p:cNvSpPr>
            <a:spLocks noGrp="1"/>
          </p:cNvSpPr>
          <p:nvPr>
            <p:ph type="sldNum" sz="quarter" idx="5"/>
          </p:nvPr>
        </p:nvSpPr>
        <p:spPr/>
        <p:txBody>
          <a:bodyPr/>
          <a:lstStyle/>
          <a:p>
            <a:fld id="{DDDAA6C4-B197-4CD6-AC2C-A71DB316FE2C}" type="slidenum">
              <a:rPr lang="zh-CN" altLang="en-US" smtClean="0"/>
              <a:t>11</a:t>
            </a:fld>
            <a:endParaRPr lang="zh-CN" altLang="en-US"/>
          </a:p>
        </p:txBody>
      </p:sp>
    </p:spTree>
    <p:extLst>
      <p:ext uri="{BB962C8B-B14F-4D97-AF65-F5344CB8AC3E}">
        <p14:creationId xmlns:p14="http://schemas.microsoft.com/office/powerpoint/2010/main" val="17773266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75BC2-4A62-529D-E0EA-CE2EC0D83F6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58B2D6C-F27F-A4C0-C0D6-9383C1D84AD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4DCA64C-E0FC-F49E-23EA-44E2617E6E5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60BE5E8-828B-81E1-A080-7599EDA1B9B3}"/>
              </a:ext>
            </a:extLst>
          </p:cNvPr>
          <p:cNvSpPr>
            <a:spLocks noGrp="1"/>
          </p:cNvSpPr>
          <p:nvPr>
            <p:ph type="sldNum" sz="quarter" idx="5"/>
          </p:nvPr>
        </p:nvSpPr>
        <p:spPr/>
        <p:txBody>
          <a:bodyPr/>
          <a:lstStyle/>
          <a:p>
            <a:fld id="{DDDAA6C4-B197-4CD6-AC2C-A71DB316FE2C}" type="slidenum">
              <a:rPr lang="zh-CN" altLang="en-US" smtClean="0"/>
              <a:t>12</a:t>
            </a:fld>
            <a:endParaRPr lang="zh-CN" altLang="en-US"/>
          </a:p>
        </p:txBody>
      </p:sp>
    </p:spTree>
    <p:extLst>
      <p:ext uri="{BB962C8B-B14F-4D97-AF65-F5344CB8AC3E}">
        <p14:creationId xmlns:p14="http://schemas.microsoft.com/office/powerpoint/2010/main" val="1972797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C8678-628A-FABA-A6BE-2E3DBDF8440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704F683-8D9F-601D-34F3-CDAE89355C3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3AF2F1-4DA3-76FD-110A-ADB24EB60A2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D20F9C30-5F6A-F230-BF56-489DFE70E139}"/>
              </a:ext>
            </a:extLst>
          </p:cNvPr>
          <p:cNvSpPr>
            <a:spLocks noGrp="1"/>
          </p:cNvSpPr>
          <p:nvPr>
            <p:ph type="sldNum" sz="quarter" idx="5"/>
          </p:nvPr>
        </p:nvSpPr>
        <p:spPr/>
        <p:txBody>
          <a:bodyPr/>
          <a:lstStyle/>
          <a:p>
            <a:fld id="{DDDAA6C4-B197-4CD6-AC2C-A71DB316FE2C}" type="slidenum">
              <a:rPr lang="zh-CN" altLang="en-US" smtClean="0"/>
              <a:t>13</a:t>
            </a:fld>
            <a:endParaRPr lang="zh-CN" altLang="en-US"/>
          </a:p>
        </p:txBody>
      </p:sp>
    </p:spTree>
    <p:extLst>
      <p:ext uri="{BB962C8B-B14F-4D97-AF65-F5344CB8AC3E}">
        <p14:creationId xmlns:p14="http://schemas.microsoft.com/office/powerpoint/2010/main" val="1501515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97B5F-097C-09E2-C4BA-02A519FEC27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3A46A1D-711B-60DE-3624-BFC5A26190C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B332505-A37C-B554-5F57-434841264CE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082CC102-4A59-BDBE-453A-822FD04B669C}"/>
              </a:ext>
            </a:extLst>
          </p:cNvPr>
          <p:cNvSpPr>
            <a:spLocks noGrp="1"/>
          </p:cNvSpPr>
          <p:nvPr>
            <p:ph type="sldNum" sz="quarter" idx="5"/>
          </p:nvPr>
        </p:nvSpPr>
        <p:spPr/>
        <p:txBody>
          <a:bodyPr/>
          <a:lstStyle/>
          <a:p>
            <a:fld id="{DDDAA6C4-B197-4CD6-AC2C-A71DB316FE2C}" type="slidenum">
              <a:rPr lang="zh-CN" altLang="en-US" smtClean="0"/>
              <a:t>3</a:t>
            </a:fld>
            <a:endParaRPr lang="zh-CN" altLang="en-US"/>
          </a:p>
        </p:txBody>
      </p:sp>
    </p:spTree>
    <p:extLst>
      <p:ext uri="{BB962C8B-B14F-4D97-AF65-F5344CB8AC3E}">
        <p14:creationId xmlns:p14="http://schemas.microsoft.com/office/powerpoint/2010/main" val="755912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5CAAC-FDEB-1B33-8484-96E97C727ED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FE14DF8-167B-9265-9227-570E7612BB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CEAA5D1-CCC9-A46A-DE36-64B1BCF343B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8D65568E-AA67-5899-641F-348A9BB03AFF}"/>
              </a:ext>
            </a:extLst>
          </p:cNvPr>
          <p:cNvSpPr>
            <a:spLocks noGrp="1"/>
          </p:cNvSpPr>
          <p:nvPr>
            <p:ph type="sldNum" sz="quarter" idx="5"/>
          </p:nvPr>
        </p:nvSpPr>
        <p:spPr/>
        <p:txBody>
          <a:bodyPr/>
          <a:lstStyle/>
          <a:p>
            <a:fld id="{DDDAA6C4-B197-4CD6-AC2C-A71DB316FE2C}" type="slidenum">
              <a:rPr lang="zh-CN" altLang="en-US" smtClean="0"/>
              <a:t>4</a:t>
            </a:fld>
            <a:endParaRPr lang="zh-CN" altLang="en-US"/>
          </a:p>
        </p:txBody>
      </p:sp>
    </p:spTree>
    <p:extLst>
      <p:ext uri="{BB962C8B-B14F-4D97-AF65-F5344CB8AC3E}">
        <p14:creationId xmlns:p14="http://schemas.microsoft.com/office/powerpoint/2010/main" val="2306239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B2105-F70C-82A4-7BF3-0E86E3B4974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141DC69-F410-0AAA-BE55-CEA9F10DA1D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746FBF1-9C16-182B-4DF2-52343BB1574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25E288B-AB37-81D9-829D-2D7770EDD38C}"/>
              </a:ext>
            </a:extLst>
          </p:cNvPr>
          <p:cNvSpPr>
            <a:spLocks noGrp="1"/>
          </p:cNvSpPr>
          <p:nvPr>
            <p:ph type="sldNum" sz="quarter" idx="5"/>
          </p:nvPr>
        </p:nvSpPr>
        <p:spPr/>
        <p:txBody>
          <a:bodyPr/>
          <a:lstStyle/>
          <a:p>
            <a:fld id="{DDDAA6C4-B197-4CD6-AC2C-A71DB316FE2C}" type="slidenum">
              <a:rPr lang="zh-CN" altLang="en-US" smtClean="0"/>
              <a:t>5</a:t>
            </a:fld>
            <a:endParaRPr lang="zh-CN" altLang="en-US"/>
          </a:p>
        </p:txBody>
      </p:sp>
    </p:spTree>
    <p:extLst>
      <p:ext uri="{BB962C8B-B14F-4D97-AF65-F5344CB8AC3E}">
        <p14:creationId xmlns:p14="http://schemas.microsoft.com/office/powerpoint/2010/main" val="776695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3FFD11-6EB8-8FF3-EAD3-70671AD9AB1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2478AAD-C940-9FD2-E63D-80DD465632B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785BFAE-B480-9218-7FB1-CE992CB16B75}"/>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C5CF4211-870E-653E-B2A0-0CC5A215DC44}"/>
              </a:ext>
            </a:extLst>
          </p:cNvPr>
          <p:cNvSpPr>
            <a:spLocks noGrp="1"/>
          </p:cNvSpPr>
          <p:nvPr>
            <p:ph type="sldNum" sz="quarter" idx="5"/>
          </p:nvPr>
        </p:nvSpPr>
        <p:spPr/>
        <p:txBody>
          <a:bodyPr/>
          <a:lstStyle/>
          <a:p>
            <a:fld id="{DDDAA6C4-B197-4CD6-AC2C-A71DB316FE2C}" type="slidenum">
              <a:rPr lang="zh-CN" altLang="en-US" smtClean="0"/>
              <a:t>6</a:t>
            </a:fld>
            <a:endParaRPr lang="zh-CN" altLang="en-US"/>
          </a:p>
        </p:txBody>
      </p:sp>
    </p:spTree>
    <p:extLst>
      <p:ext uri="{BB962C8B-B14F-4D97-AF65-F5344CB8AC3E}">
        <p14:creationId xmlns:p14="http://schemas.microsoft.com/office/powerpoint/2010/main" val="3195683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DAA6C4-B197-4CD6-AC2C-A71DB316FE2C}" type="slidenum">
              <a:rPr lang="zh-CN" altLang="en-US" smtClean="0"/>
              <a:t>7</a:t>
            </a:fld>
            <a:endParaRPr lang="zh-CN" altLang="en-US"/>
          </a:p>
        </p:txBody>
      </p:sp>
    </p:spTree>
    <p:extLst>
      <p:ext uri="{BB962C8B-B14F-4D97-AF65-F5344CB8AC3E}">
        <p14:creationId xmlns:p14="http://schemas.microsoft.com/office/powerpoint/2010/main" val="2901867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AE900-2EAB-FA43-FF9A-10725EED843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F54B2E8-4D8A-F948-0445-DE33A04B3C8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264A495-CB5B-541D-94DC-F595543CE641}"/>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2C0B7C3D-D59F-BEE4-9C68-4C048AC386A4}"/>
              </a:ext>
            </a:extLst>
          </p:cNvPr>
          <p:cNvSpPr>
            <a:spLocks noGrp="1"/>
          </p:cNvSpPr>
          <p:nvPr>
            <p:ph type="sldNum" sz="quarter" idx="5"/>
          </p:nvPr>
        </p:nvSpPr>
        <p:spPr/>
        <p:txBody>
          <a:bodyPr/>
          <a:lstStyle/>
          <a:p>
            <a:fld id="{DDDAA6C4-B197-4CD6-AC2C-A71DB316FE2C}" type="slidenum">
              <a:rPr lang="zh-CN" altLang="en-US" smtClean="0"/>
              <a:t>8</a:t>
            </a:fld>
            <a:endParaRPr lang="zh-CN" altLang="en-US"/>
          </a:p>
        </p:txBody>
      </p:sp>
    </p:spTree>
    <p:extLst>
      <p:ext uri="{BB962C8B-B14F-4D97-AF65-F5344CB8AC3E}">
        <p14:creationId xmlns:p14="http://schemas.microsoft.com/office/powerpoint/2010/main" val="2232935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DAA6C4-B197-4CD6-AC2C-A71DB316FE2C}" type="slidenum">
              <a:rPr lang="zh-CN" altLang="en-US" smtClean="0"/>
              <a:t>9</a:t>
            </a:fld>
            <a:endParaRPr lang="zh-CN" altLang="en-US"/>
          </a:p>
        </p:txBody>
      </p:sp>
    </p:spTree>
    <p:extLst>
      <p:ext uri="{BB962C8B-B14F-4D97-AF65-F5344CB8AC3E}">
        <p14:creationId xmlns:p14="http://schemas.microsoft.com/office/powerpoint/2010/main" val="749736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F6D022-8E4A-AC41-AE34-BCF032B035C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3E3FDB-71F2-DE80-8015-41E7751F427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3E543C1-47CA-B54A-7EF5-2C434CF31526}"/>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AFFB91BC-F1F6-5E6B-E63E-C897B255D654}"/>
              </a:ext>
            </a:extLst>
          </p:cNvPr>
          <p:cNvSpPr>
            <a:spLocks noGrp="1"/>
          </p:cNvSpPr>
          <p:nvPr>
            <p:ph type="sldNum" sz="quarter" idx="5"/>
          </p:nvPr>
        </p:nvSpPr>
        <p:spPr/>
        <p:txBody>
          <a:bodyPr/>
          <a:lstStyle/>
          <a:p>
            <a:fld id="{DDDAA6C4-B197-4CD6-AC2C-A71DB316FE2C}" type="slidenum">
              <a:rPr lang="zh-CN" altLang="en-US" smtClean="0"/>
              <a:t>10</a:t>
            </a:fld>
            <a:endParaRPr lang="zh-CN" altLang="en-US"/>
          </a:p>
        </p:txBody>
      </p:sp>
    </p:spTree>
    <p:extLst>
      <p:ext uri="{BB962C8B-B14F-4D97-AF65-F5344CB8AC3E}">
        <p14:creationId xmlns:p14="http://schemas.microsoft.com/office/powerpoint/2010/main" val="4281513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DA3F31E-9A5F-44E9-8AA6-0056B6116BB7}" type="datetimeFigureOut">
              <a:rPr lang="zh-CN" altLang="en-US" smtClean="0"/>
              <a:t>2024/3/4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3BBA67-D4C7-430B-A9DF-D0B8C2D794EF}"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DA3F31E-9A5F-44E9-8AA6-0056B6116BB7}" type="datetimeFigureOut">
              <a:rPr lang="zh-CN" altLang="en-US" smtClean="0"/>
              <a:t>2024/3/4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3BBA67-D4C7-430B-A9DF-D0B8C2D794EF}"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DA3F31E-9A5F-44E9-8AA6-0056B6116BB7}" type="datetimeFigureOut">
              <a:rPr lang="zh-CN" altLang="en-US" smtClean="0"/>
              <a:t>2024/3/4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3BBA67-D4C7-430B-A9DF-D0B8C2D794E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DA3F31E-9A5F-44E9-8AA6-0056B6116BB7}" type="datetimeFigureOut">
              <a:rPr lang="zh-CN" altLang="en-US" smtClean="0"/>
              <a:t>2024/3/4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3BBA67-D4C7-430B-A9DF-D0B8C2D794EF}"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DA3F31E-9A5F-44E9-8AA6-0056B6116BB7}" type="datetimeFigureOut">
              <a:rPr lang="zh-CN" altLang="en-US" smtClean="0"/>
              <a:t>2024/3/4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3BBA67-D4C7-430B-A9DF-D0B8C2D794E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BDA3F31E-9A5F-44E9-8AA6-0056B6116BB7}" type="datetimeFigureOut">
              <a:rPr lang="zh-CN" altLang="en-US" smtClean="0"/>
              <a:t>2024/3/4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3BBA67-D4C7-430B-A9DF-D0B8C2D794EF}"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BDA3F31E-9A5F-44E9-8AA6-0056B6116BB7}" type="datetimeFigureOut">
              <a:rPr lang="zh-CN" altLang="en-US" smtClean="0"/>
              <a:t>2024/3/4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73BBA67-D4C7-430B-A9DF-D0B8C2D794EF}"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DA3F31E-9A5F-44E9-8AA6-0056B6116BB7}" type="datetimeFigureOut">
              <a:rPr lang="zh-CN" altLang="en-US" smtClean="0"/>
              <a:t>2024/3/4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73BBA67-D4C7-430B-A9DF-D0B8C2D794EF}"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DA3F31E-9A5F-44E9-8AA6-0056B6116BB7}" type="datetimeFigureOut">
              <a:rPr lang="zh-CN" altLang="en-US" smtClean="0"/>
              <a:t>2024/3/4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73BBA67-D4C7-430B-A9DF-D0B8C2D794EF}"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DA3F31E-9A5F-44E9-8AA6-0056B6116BB7}" type="datetimeFigureOut">
              <a:rPr lang="zh-CN" altLang="en-US" smtClean="0"/>
              <a:t>2024/3/4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3BBA67-D4C7-430B-A9DF-D0B8C2D794E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DA3F31E-9A5F-44E9-8AA6-0056B6116BB7}" type="datetimeFigureOut">
              <a:rPr lang="zh-CN" altLang="en-US" smtClean="0"/>
              <a:t>2024/3/4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3BBA67-D4C7-430B-A9DF-D0B8C2D794EF}"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A3F31E-9A5F-44E9-8AA6-0056B6116BB7}" type="datetimeFigureOut">
              <a:rPr lang="zh-CN" altLang="en-US" smtClean="0"/>
              <a:t>2024/3/4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3BBA67-D4C7-430B-A9DF-D0B8C2D794E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60"/>
            <a:ext cx="12192000" cy="6858000"/>
          </a:xfrm>
          <a:prstGeom prst="rect">
            <a:avLst/>
          </a:prstGeom>
        </p:spPr>
      </p:pic>
      <p:sp>
        <p:nvSpPr>
          <p:cNvPr id="4" name="矩形 3"/>
          <p:cNvSpPr/>
          <p:nvPr/>
        </p:nvSpPr>
        <p:spPr>
          <a:xfrm>
            <a:off x="0" y="1604575"/>
            <a:ext cx="12192000" cy="2540675"/>
          </a:xfrm>
          <a:prstGeom prst="rect">
            <a:avLst/>
          </a:prstGeom>
          <a:solidFill>
            <a:schemeClr val="accent1"/>
          </a:solidFill>
          <a:ln>
            <a:solidFill>
              <a:srgbClr val="C1CB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60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cxnSp>
        <p:nvCxnSpPr>
          <p:cNvPr id="5" name="直接连接符 4"/>
          <p:cNvCxnSpPr/>
          <p:nvPr/>
        </p:nvCxnSpPr>
        <p:spPr>
          <a:xfrm>
            <a:off x="0" y="1954754"/>
            <a:ext cx="12192000" cy="0"/>
          </a:xfrm>
          <a:prstGeom prst="line">
            <a:avLst/>
          </a:prstGeom>
          <a:ln w="12700">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0" y="3775947"/>
            <a:ext cx="12192000" cy="0"/>
          </a:xfrm>
          <a:prstGeom prst="line">
            <a:avLst/>
          </a:prstGeom>
          <a:ln w="12700">
            <a:solidFill>
              <a:schemeClr val="bg1"/>
            </a:solidFill>
            <a:prstDash val="lgDash"/>
          </a:ln>
        </p:spPr>
        <p:style>
          <a:lnRef idx="1">
            <a:schemeClr val="accent1"/>
          </a:lnRef>
          <a:fillRef idx="0">
            <a:schemeClr val="accent1"/>
          </a:fillRef>
          <a:effectRef idx="0">
            <a:schemeClr val="accent1"/>
          </a:effectRef>
          <a:fontRef idx="minor">
            <a:schemeClr val="tx1"/>
          </a:fontRef>
        </p:style>
      </p:cxnSp>
      <p:pic>
        <p:nvPicPr>
          <p:cNvPr id="7" name="图片 6" descr="标志规范000"/>
          <p:cNvPicPr>
            <a:picLocks noChangeAspect="1"/>
          </p:cNvPicPr>
          <p:nvPr/>
        </p:nvPicPr>
        <p:blipFill>
          <a:blip r:embed="rId3">
            <a:extLst>
              <a:ext uri="{BEBA8EAE-BF5A-486C-A8C5-ECC9F3942E4B}">
                <a14:imgProps xmlns:a14="http://schemas.microsoft.com/office/drawing/2010/main">
                  <a14:imgLayer r:embed="rId4">
                    <a14:imgEffect>
                      <a14:artisticGlowEdges/>
                    </a14:imgEffect>
                  </a14:imgLayer>
                </a14:imgProps>
              </a:ext>
            </a:extLst>
          </a:blip>
          <a:stretch>
            <a:fillRect/>
          </a:stretch>
        </p:blipFill>
        <p:spPr>
          <a:xfrm>
            <a:off x="152400" y="-351532"/>
            <a:ext cx="3911456" cy="2092471"/>
          </a:xfrm>
          <a:prstGeom prst="rect">
            <a:avLst/>
          </a:prstGeom>
        </p:spPr>
      </p:pic>
      <p:sp>
        <p:nvSpPr>
          <p:cNvPr id="9" name="文本框 8"/>
          <p:cNvSpPr txBox="1"/>
          <p:nvPr/>
        </p:nvSpPr>
        <p:spPr>
          <a:xfrm>
            <a:off x="697522" y="2237518"/>
            <a:ext cx="10796954" cy="1107996"/>
          </a:xfrm>
          <a:prstGeom prst="rect">
            <a:avLst/>
          </a:prstGeom>
          <a:noFill/>
        </p:spPr>
        <p:txBody>
          <a:bodyPr wrap="square" rtlCol="0">
            <a:spAutoFit/>
          </a:bodyPr>
          <a:lstStyle/>
          <a:p>
            <a:pPr algn="ctr"/>
            <a:r>
              <a:rPr lang="zh-CN" altLang="en-US" sz="6600" spc="600">
                <a:solidFill>
                  <a:schemeClr val="bg1"/>
                </a:solidFill>
                <a:latin typeface="微软雅黑" panose="020B0503020204020204" pitchFamily="34" charset="-122"/>
                <a:ea typeface="微软雅黑" panose="020B0503020204020204" pitchFamily="34" charset="-122"/>
                <a:sym typeface="思源黑体 CN Bold" panose="020B0800000000000000" pitchFamily="34" charset="-122"/>
              </a:rPr>
              <a:t>遥感</a:t>
            </a:r>
            <a:r>
              <a:rPr lang="en-US" altLang="zh-CN" sz="6600" spc="600">
                <a:solidFill>
                  <a:schemeClr val="bg1"/>
                </a:solidFill>
                <a:latin typeface="微软雅黑" panose="020B0503020204020204" pitchFamily="34" charset="-122"/>
                <a:ea typeface="微软雅黑" panose="020B0503020204020204" pitchFamily="34" charset="-122"/>
                <a:sym typeface="思源黑体 CN Bold" panose="020B0800000000000000" pitchFamily="34" charset="-122"/>
              </a:rPr>
              <a:t>AI</a:t>
            </a:r>
            <a:r>
              <a:rPr lang="zh-CN" altLang="en-US" sz="6600" spc="600">
                <a:solidFill>
                  <a:schemeClr val="bg1"/>
                </a:solidFill>
                <a:latin typeface="微软雅黑" panose="020B0503020204020204" pitchFamily="34" charset="-122"/>
                <a:ea typeface="微软雅黑" panose="020B0503020204020204" pitchFamily="34" charset="-122"/>
                <a:sym typeface="思源黑体 CN Bold" panose="020B0800000000000000" pitchFamily="34" charset="-122"/>
              </a:rPr>
              <a:t>分享</a:t>
            </a:r>
            <a:endParaRPr lang="zh-CN" altLang="en-US" sz="6600" spc="600" dirty="0">
              <a:solidFill>
                <a:schemeClr val="bg1"/>
              </a:solidFill>
              <a:latin typeface="微软雅黑" panose="020B0503020204020204" pitchFamily="34" charset="-122"/>
              <a:ea typeface="微软雅黑" panose="020B0503020204020204" pitchFamily="34" charset="-122"/>
              <a:sym typeface="思源黑体 CN Bold" panose="020B0800000000000000" pitchFamily="34" charset="-122"/>
            </a:endParaRPr>
          </a:p>
        </p:txBody>
      </p:sp>
      <p:sp>
        <p:nvSpPr>
          <p:cNvPr id="10" name="文本框 9"/>
          <p:cNvSpPr txBox="1"/>
          <p:nvPr/>
        </p:nvSpPr>
        <p:spPr>
          <a:xfrm>
            <a:off x="4618994" y="4659029"/>
            <a:ext cx="2954010" cy="1135054"/>
          </a:xfrm>
          <a:prstGeom prst="rect">
            <a:avLst/>
          </a:prstGeom>
          <a:noFill/>
        </p:spPr>
        <p:txBody>
          <a:bodyPr wrap="square" rtlCol="0">
            <a:spAutoFit/>
          </a:bodyPr>
          <a:lstStyle/>
          <a:p>
            <a:pPr algn="ctr">
              <a:lnSpc>
                <a:spcPct val="150000"/>
              </a:lnSpc>
            </a:pPr>
            <a:r>
              <a:rPr lang="zh-CN" altLang="en-US" sz="2400">
                <a:latin typeface="微软雅黑" panose="020B0503020204020204" pitchFamily="34" charset="-122"/>
                <a:ea typeface="微软雅黑" panose="020B0503020204020204" pitchFamily="34" charset="-122"/>
              </a:rPr>
              <a:t>王润桥</a:t>
            </a:r>
            <a:endParaRPr lang="en-US" altLang="zh-CN" sz="2400" dirty="0">
              <a:latin typeface="微软雅黑" panose="020B0503020204020204" pitchFamily="34" charset="-122"/>
              <a:ea typeface="微软雅黑" panose="020B0503020204020204" pitchFamily="34" charset="-122"/>
            </a:endParaRPr>
          </a:p>
          <a:p>
            <a:pPr algn="ctr">
              <a:lnSpc>
                <a:spcPct val="150000"/>
              </a:lnSpc>
            </a:pPr>
            <a:r>
              <a:rPr lang="en-US" altLang="zh-CN" sz="2400">
                <a:latin typeface="微软雅黑" panose="020B0503020204020204" pitchFamily="34" charset="-122"/>
                <a:ea typeface="微软雅黑" panose="020B0503020204020204" pitchFamily="34" charset="-122"/>
              </a:rPr>
              <a:t>2024.2.21</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FED39-918A-818B-E72B-65CEE94F65A0}"/>
            </a:ext>
          </a:extLst>
        </p:cNvPr>
        <p:cNvGrpSpPr/>
        <p:nvPr/>
      </p:nvGrpSpPr>
      <p:grpSpPr>
        <a:xfrm>
          <a:off x="0" y="0"/>
          <a:ext cx="0" cy="0"/>
          <a:chOff x="0" y="0"/>
          <a:chExt cx="0" cy="0"/>
        </a:xfrm>
      </p:grpSpPr>
      <p:grpSp>
        <p:nvGrpSpPr>
          <p:cNvPr id="3" name="组合 2">
            <a:extLst>
              <a:ext uri="{FF2B5EF4-FFF2-40B4-BE49-F238E27FC236}">
                <a16:creationId xmlns:a16="http://schemas.microsoft.com/office/drawing/2014/main" id="{03ED6B44-E92D-97FB-5A28-9824A573D11A}"/>
              </a:ext>
            </a:extLst>
          </p:cNvPr>
          <p:cNvGrpSpPr/>
          <p:nvPr/>
        </p:nvGrpSpPr>
        <p:grpSpPr>
          <a:xfrm>
            <a:off x="375791" y="197818"/>
            <a:ext cx="506025" cy="461665"/>
            <a:chOff x="341222" y="264270"/>
            <a:chExt cx="386682" cy="330315"/>
          </a:xfrm>
        </p:grpSpPr>
        <p:sp>
          <p:nvSpPr>
            <p:cNvPr id="4" name="AutoShape 23">
              <a:extLst>
                <a:ext uri="{FF2B5EF4-FFF2-40B4-BE49-F238E27FC236}">
                  <a16:creationId xmlns:a16="http://schemas.microsoft.com/office/drawing/2014/main" id="{527C75A3-2A7D-6040-EBC2-FA895A6A51CB}"/>
                </a:ext>
              </a:extLst>
            </p:cNvPr>
            <p:cNvSpPr/>
            <p:nvPr/>
          </p:nvSpPr>
          <p:spPr>
            <a:xfrm>
              <a:off x="341222" y="266483"/>
              <a:ext cx="63111" cy="63111"/>
            </a:xfrm>
            <a:prstGeom prst="ellipse">
              <a:avLst/>
            </a:prstGeom>
            <a:solidFill>
              <a:schemeClr val="accent1"/>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5" name="AutoShape 24">
              <a:extLst>
                <a:ext uri="{FF2B5EF4-FFF2-40B4-BE49-F238E27FC236}">
                  <a16:creationId xmlns:a16="http://schemas.microsoft.com/office/drawing/2014/main" id="{B9AF7FA4-09E3-4DD7-31CB-4F713B1CEA94}"/>
                </a:ext>
              </a:extLst>
            </p:cNvPr>
            <p:cNvSpPr/>
            <p:nvPr/>
          </p:nvSpPr>
          <p:spPr>
            <a:xfrm>
              <a:off x="431287" y="264270"/>
              <a:ext cx="58603" cy="58603"/>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6" name="AutoShape 25">
              <a:extLst>
                <a:ext uri="{FF2B5EF4-FFF2-40B4-BE49-F238E27FC236}">
                  <a16:creationId xmlns:a16="http://schemas.microsoft.com/office/drawing/2014/main" id="{5B41CE1B-ADE7-3B5F-5B35-C2A82186C7C5}"/>
                </a:ext>
              </a:extLst>
            </p:cNvPr>
            <p:cNvSpPr/>
            <p:nvPr/>
          </p:nvSpPr>
          <p:spPr>
            <a:xfrm>
              <a:off x="516844" y="265558"/>
              <a:ext cx="56028" cy="56028"/>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7" name="AutoShape 26">
              <a:extLst>
                <a:ext uri="{FF2B5EF4-FFF2-40B4-BE49-F238E27FC236}">
                  <a16:creationId xmlns:a16="http://schemas.microsoft.com/office/drawing/2014/main" id="{2B0BA094-1385-410F-E640-D1FBE2B24DCC}"/>
                </a:ext>
              </a:extLst>
            </p:cNvPr>
            <p:cNvSpPr/>
            <p:nvPr/>
          </p:nvSpPr>
          <p:spPr>
            <a:xfrm>
              <a:off x="599826" y="272285"/>
              <a:ext cx="51928" cy="5192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8" name="AutoShape 27">
              <a:extLst>
                <a:ext uri="{FF2B5EF4-FFF2-40B4-BE49-F238E27FC236}">
                  <a16:creationId xmlns:a16="http://schemas.microsoft.com/office/drawing/2014/main" id="{AAE4966C-F82E-7722-63D5-878EE9A397A1}"/>
                </a:ext>
              </a:extLst>
            </p:cNvPr>
            <p:cNvSpPr/>
            <p:nvPr/>
          </p:nvSpPr>
          <p:spPr>
            <a:xfrm>
              <a:off x="678709" y="269186"/>
              <a:ext cx="49195" cy="4919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9" name="AutoShape 28">
              <a:extLst>
                <a:ext uri="{FF2B5EF4-FFF2-40B4-BE49-F238E27FC236}">
                  <a16:creationId xmlns:a16="http://schemas.microsoft.com/office/drawing/2014/main" id="{DE7AF1F7-DEAF-285D-60FD-1D8470B03CAE}"/>
                </a:ext>
              </a:extLst>
            </p:cNvPr>
            <p:cNvSpPr/>
            <p:nvPr/>
          </p:nvSpPr>
          <p:spPr>
            <a:xfrm>
              <a:off x="341222" y="354813"/>
              <a:ext cx="63111" cy="63111"/>
            </a:xfrm>
            <a:prstGeom prst="ellipse">
              <a:avLst/>
            </a:prstGeom>
            <a:solidFill>
              <a:schemeClr val="accent1"/>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0" name="AutoShape 29">
              <a:extLst>
                <a:ext uri="{FF2B5EF4-FFF2-40B4-BE49-F238E27FC236}">
                  <a16:creationId xmlns:a16="http://schemas.microsoft.com/office/drawing/2014/main" id="{8D163793-3961-2EBB-E565-096E9A0B645D}"/>
                </a:ext>
              </a:extLst>
            </p:cNvPr>
            <p:cNvSpPr/>
            <p:nvPr/>
          </p:nvSpPr>
          <p:spPr>
            <a:xfrm>
              <a:off x="431287" y="352601"/>
              <a:ext cx="58603" cy="58603"/>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1" name="AutoShape 30">
              <a:extLst>
                <a:ext uri="{FF2B5EF4-FFF2-40B4-BE49-F238E27FC236}">
                  <a16:creationId xmlns:a16="http://schemas.microsoft.com/office/drawing/2014/main" id="{6D8D3831-81CC-93DA-CACB-7672D86A592D}"/>
                </a:ext>
              </a:extLst>
            </p:cNvPr>
            <p:cNvSpPr/>
            <p:nvPr/>
          </p:nvSpPr>
          <p:spPr>
            <a:xfrm>
              <a:off x="516844" y="353888"/>
              <a:ext cx="56028" cy="56028"/>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2" name="AutoShape 31">
              <a:extLst>
                <a:ext uri="{FF2B5EF4-FFF2-40B4-BE49-F238E27FC236}">
                  <a16:creationId xmlns:a16="http://schemas.microsoft.com/office/drawing/2014/main" id="{B61DF9D7-6792-9A67-E74A-CEBC5AD31884}"/>
                </a:ext>
              </a:extLst>
            </p:cNvPr>
            <p:cNvSpPr/>
            <p:nvPr/>
          </p:nvSpPr>
          <p:spPr>
            <a:xfrm>
              <a:off x="599826" y="360616"/>
              <a:ext cx="51928" cy="5192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3" name="AutoShape 32">
              <a:extLst>
                <a:ext uri="{FF2B5EF4-FFF2-40B4-BE49-F238E27FC236}">
                  <a16:creationId xmlns:a16="http://schemas.microsoft.com/office/drawing/2014/main" id="{F57D5D4D-0707-3A54-97F8-3986877B19C9}"/>
                </a:ext>
              </a:extLst>
            </p:cNvPr>
            <p:cNvSpPr/>
            <p:nvPr/>
          </p:nvSpPr>
          <p:spPr>
            <a:xfrm>
              <a:off x="678709" y="357516"/>
              <a:ext cx="49195" cy="4919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4" name="AutoShape 33">
              <a:extLst>
                <a:ext uri="{FF2B5EF4-FFF2-40B4-BE49-F238E27FC236}">
                  <a16:creationId xmlns:a16="http://schemas.microsoft.com/office/drawing/2014/main" id="{C1E58318-CA70-E062-3B70-365BB414387B}"/>
                </a:ext>
              </a:extLst>
            </p:cNvPr>
            <p:cNvSpPr/>
            <p:nvPr/>
          </p:nvSpPr>
          <p:spPr>
            <a:xfrm>
              <a:off x="341222" y="443143"/>
              <a:ext cx="63111" cy="63111"/>
            </a:xfrm>
            <a:prstGeom prst="ellipse">
              <a:avLst/>
            </a:prstGeom>
            <a:solidFill>
              <a:schemeClr val="accent1"/>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5" name="AutoShape 34">
              <a:extLst>
                <a:ext uri="{FF2B5EF4-FFF2-40B4-BE49-F238E27FC236}">
                  <a16:creationId xmlns:a16="http://schemas.microsoft.com/office/drawing/2014/main" id="{0E135C8F-C8E1-893F-C6EB-04B07F4922B2}"/>
                </a:ext>
              </a:extLst>
            </p:cNvPr>
            <p:cNvSpPr/>
            <p:nvPr/>
          </p:nvSpPr>
          <p:spPr>
            <a:xfrm>
              <a:off x="431287" y="440931"/>
              <a:ext cx="58603" cy="58603"/>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6" name="AutoShape 35">
              <a:extLst>
                <a:ext uri="{FF2B5EF4-FFF2-40B4-BE49-F238E27FC236}">
                  <a16:creationId xmlns:a16="http://schemas.microsoft.com/office/drawing/2014/main" id="{67BD5AEC-9229-67F4-1895-E9646020FD18}"/>
                </a:ext>
              </a:extLst>
            </p:cNvPr>
            <p:cNvSpPr/>
            <p:nvPr/>
          </p:nvSpPr>
          <p:spPr>
            <a:xfrm>
              <a:off x="516844" y="442218"/>
              <a:ext cx="56028" cy="56028"/>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7" name="AutoShape 36">
              <a:extLst>
                <a:ext uri="{FF2B5EF4-FFF2-40B4-BE49-F238E27FC236}">
                  <a16:creationId xmlns:a16="http://schemas.microsoft.com/office/drawing/2014/main" id="{0BCBEE07-E19C-5E78-9E8E-BDB2D7BA6D3E}"/>
                </a:ext>
              </a:extLst>
            </p:cNvPr>
            <p:cNvSpPr/>
            <p:nvPr/>
          </p:nvSpPr>
          <p:spPr>
            <a:xfrm>
              <a:off x="599826" y="448946"/>
              <a:ext cx="51928" cy="5192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8" name="AutoShape 37">
              <a:extLst>
                <a:ext uri="{FF2B5EF4-FFF2-40B4-BE49-F238E27FC236}">
                  <a16:creationId xmlns:a16="http://schemas.microsoft.com/office/drawing/2014/main" id="{692A4704-C5E8-1E8E-7CDB-A2BCB3D73927}"/>
                </a:ext>
              </a:extLst>
            </p:cNvPr>
            <p:cNvSpPr/>
            <p:nvPr/>
          </p:nvSpPr>
          <p:spPr>
            <a:xfrm>
              <a:off x="678709" y="445846"/>
              <a:ext cx="49195" cy="4919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9" name="AutoShape 38">
              <a:extLst>
                <a:ext uri="{FF2B5EF4-FFF2-40B4-BE49-F238E27FC236}">
                  <a16:creationId xmlns:a16="http://schemas.microsoft.com/office/drawing/2014/main" id="{E4FA1E4B-4CE9-431A-2339-886EC3288433}"/>
                </a:ext>
              </a:extLst>
            </p:cNvPr>
            <p:cNvSpPr/>
            <p:nvPr/>
          </p:nvSpPr>
          <p:spPr>
            <a:xfrm>
              <a:off x="341222" y="531474"/>
              <a:ext cx="63111" cy="63111"/>
            </a:xfrm>
            <a:prstGeom prst="ellipse">
              <a:avLst/>
            </a:prstGeom>
            <a:solidFill>
              <a:schemeClr val="accent1"/>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20" name="AutoShape 39">
              <a:extLst>
                <a:ext uri="{FF2B5EF4-FFF2-40B4-BE49-F238E27FC236}">
                  <a16:creationId xmlns:a16="http://schemas.microsoft.com/office/drawing/2014/main" id="{03800E9C-4E79-0B8D-714B-D10BA372834F}"/>
                </a:ext>
              </a:extLst>
            </p:cNvPr>
            <p:cNvSpPr/>
            <p:nvPr/>
          </p:nvSpPr>
          <p:spPr>
            <a:xfrm>
              <a:off x="431287" y="529261"/>
              <a:ext cx="58603" cy="58603"/>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21" name="AutoShape 40">
              <a:extLst>
                <a:ext uri="{FF2B5EF4-FFF2-40B4-BE49-F238E27FC236}">
                  <a16:creationId xmlns:a16="http://schemas.microsoft.com/office/drawing/2014/main" id="{2BA9595B-91DE-2BD1-C2BA-C26A8587B092}"/>
                </a:ext>
              </a:extLst>
            </p:cNvPr>
            <p:cNvSpPr/>
            <p:nvPr/>
          </p:nvSpPr>
          <p:spPr>
            <a:xfrm>
              <a:off x="516844" y="530549"/>
              <a:ext cx="56028" cy="56028"/>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22" name="AutoShape 41">
              <a:extLst>
                <a:ext uri="{FF2B5EF4-FFF2-40B4-BE49-F238E27FC236}">
                  <a16:creationId xmlns:a16="http://schemas.microsoft.com/office/drawing/2014/main" id="{EE031C59-301C-D98A-B7DB-DD54C27B45C0}"/>
                </a:ext>
              </a:extLst>
            </p:cNvPr>
            <p:cNvSpPr/>
            <p:nvPr/>
          </p:nvSpPr>
          <p:spPr>
            <a:xfrm>
              <a:off x="599826" y="537276"/>
              <a:ext cx="51928" cy="5192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23" name="AutoShape 42">
              <a:extLst>
                <a:ext uri="{FF2B5EF4-FFF2-40B4-BE49-F238E27FC236}">
                  <a16:creationId xmlns:a16="http://schemas.microsoft.com/office/drawing/2014/main" id="{EA52D782-166A-31CB-1CF2-E1A49682C041}"/>
                </a:ext>
              </a:extLst>
            </p:cNvPr>
            <p:cNvSpPr/>
            <p:nvPr/>
          </p:nvSpPr>
          <p:spPr>
            <a:xfrm>
              <a:off x="678709" y="534176"/>
              <a:ext cx="49195" cy="4919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grpSp>
      <p:pic>
        <p:nvPicPr>
          <p:cNvPr id="41" name="图片 40">
            <a:extLst>
              <a:ext uri="{FF2B5EF4-FFF2-40B4-BE49-F238E27FC236}">
                <a16:creationId xmlns:a16="http://schemas.microsoft.com/office/drawing/2014/main" id="{8499B827-53C8-ECEB-3576-C3BF1F0C7D5A}"/>
              </a:ext>
            </a:extLst>
          </p:cNvPr>
          <p:cNvPicPr>
            <a:picLocks noChangeAspect="1"/>
          </p:cNvPicPr>
          <p:nvPr/>
        </p:nvPicPr>
        <p:blipFill rotWithShape="1">
          <a:blip r:embed="rId3"/>
          <a:srcRect l="1600"/>
          <a:stretch/>
        </p:blipFill>
        <p:spPr>
          <a:xfrm>
            <a:off x="262377" y="1769662"/>
            <a:ext cx="7680343" cy="3893054"/>
          </a:xfrm>
          <a:prstGeom prst="rect">
            <a:avLst/>
          </a:prstGeom>
        </p:spPr>
      </p:pic>
      <p:sp>
        <p:nvSpPr>
          <p:cNvPr id="43" name="文本框 42">
            <a:extLst>
              <a:ext uri="{FF2B5EF4-FFF2-40B4-BE49-F238E27FC236}">
                <a16:creationId xmlns:a16="http://schemas.microsoft.com/office/drawing/2014/main" id="{EBA0CEAD-7DAB-2AEB-606E-0983C88593F9}"/>
              </a:ext>
            </a:extLst>
          </p:cNvPr>
          <p:cNvSpPr txBox="1"/>
          <p:nvPr/>
        </p:nvSpPr>
        <p:spPr>
          <a:xfrm>
            <a:off x="979023" y="177012"/>
            <a:ext cx="4223597" cy="523220"/>
          </a:xfrm>
          <a:prstGeom prst="rect">
            <a:avLst/>
          </a:prstGeom>
          <a:noFill/>
        </p:spPr>
        <p:txBody>
          <a:bodyPr wrap="square" rtlCol="0">
            <a:spAutoFit/>
          </a:bodyPr>
          <a:lstStyle/>
          <a:p>
            <a:pPr algn="l"/>
            <a:r>
              <a:rPr lang="en-US" altLang="zh-CN" sz="2800">
                <a:solidFill>
                  <a:schemeClr val="accent1"/>
                </a:solidFill>
                <a:latin typeface="微软雅黑" panose="020B0503020204020204" pitchFamily="34" charset="-122"/>
                <a:ea typeface="微软雅黑" panose="020B0503020204020204" pitchFamily="34" charset="-122"/>
                <a:sym typeface="思源黑体 CN Bold" panose="020B0800000000000000" pitchFamily="34" charset="-122"/>
              </a:rPr>
              <a:t>HTC-DC Net</a:t>
            </a:r>
          </a:p>
        </p:txBody>
      </p:sp>
      <p:pic>
        <p:nvPicPr>
          <p:cNvPr id="47" name="图片 46">
            <a:extLst>
              <a:ext uri="{FF2B5EF4-FFF2-40B4-BE49-F238E27FC236}">
                <a16:creationId xmlns:a16="http://schemas.microsoft.com/office/drawing/2014/main" id="{7129AD4E-A38D-13CA-83FF-8E549E2D8F09}"/>
              </a:ext>
            </a:extLst>
          </p:cNvPr>
          <p:cNvPicPr>
            <a:picLocks noChangeAspect="1"/>
          </p:cNvPicPr>
          <p:nvPr/>
        </p:nvPicPr>
        <p:blipFill>
          <a:blip r:embed="rId4"/>
          <a:stretch>
            <a:fillRect/>
          </a:stretch>
        </p:blipFill>
        <p:spPr>
          <a:xfrm>
            <a:off x="8062297" y="4665141"/>
            <a:ext cx="3881628" cy="569710"/>
          </a:xfrm>
          <a:prstGeom prst="rect">
            <a:avLst/>
          </a:prstGeom>
        </p:spPr>
      </p:pic>
      <p:pic>
        <p:nvPicPr>
          <p:cNvPr id="49" name="图片 48">
            <a:extLst>
              <a:ext uri="{FF2B5EF4-FFF2-40B4-BE49-F238E27FC236}">
                <a16:creationId xmlns:a16="http://schemas.microsoft.com/office/drawing/2014/main" id="{C906FAD2-D8E0-8FBA-62F8-602CA57E8E65}"/>
              </a:ext>
            </a:extLst>
          </p:cNvPr>
          <p:cNvPicPr>
            <a:picLocks noChangeAspect="1"/>
          </p:cNvPicPr>
          <p:nvPr/>
        </p:nvPicPr>
        <p:blipFill>
          <a:blip r:embed="rId5"/>
          <a:stretch>
            <a:fillRect/>
          </a:stretch>
        </p:blipFill>
        <p:spPr>
          <a:xfrm>
            <a:off x="7864697" y="2795950"/>
            <a:ext cx="4100424" cy="377142"/>
          </a:xfrm>
          <a:prstGeom prst="rect">
            <a:avLst/>
          </a:prstGeom>
        </p:spPr>
      </p:pic>
      <p:pic>
        <p:nvPicPr>
          <p:cNvPr id="51" name="图片 50">
            <a:extLst>
              <a:ext uri="{FF2B5EF4-FFF2-40B4-BE49-F238E27FC236}">
                <a16:creationId xmlns:a16="http://schemas.microsoft.com/office/drawing/2014/main" id="{3AB9D2CF-62CF-4827-645A-92CDA2D2A621}"/>
              </a:ext>
            </a:extLst>
          </p:cNvPr>
          <p:cNvPicPr>
            <a:picLocks noChangeAspect="1"/>
          </p:cNvPicPr>
          <p:nvPr/>
        </p:nvPicPr>
        <p:blipFill>
          <a:blip r:embed="rId6"/>
          <a:stretch>
            <a:fillRect/>
          </a:stretch>
        </p:blipFill>
        <p:spPr>
          <a:xfrm>
            <a:off x="7841623" y="1758697"/>
            <a:ext cx="4037451" cy="400411"/>
          </a:xfrm>
          <a:prstGeom prst="rect">
            <a:avLst/>
          </a:prstGeom>
        </p:spPr>
      </p:pic>
      <p:pic>
        <p:nvPicPr>
          <p:cNvPr id="53" name="图片 52">
            <a:extLst>
              <a:ext uri="{FF2B5EF4-FFF2-40B4-BE49-F238E27FC236}">
                <a16:creationId xmlns:a16="http://schemas.microsoft.com/office/drawing/2014/main" id="{83843585-A94C-8626-9051-46A60775494D}"/>
              </a:ext>
            </a:extLst>
          </p:cNvPr>
          <p:cNvPicPr>
            <a:picLocks noChangeAspect="1"/>
          </p:cNvPicPr>
          <p:nvPr/>
        </p:nvPicPr>
        <p:blipFill>
          <a:blip r:embed="rId7"/>
          <a:stretch>
            <a:fillRect/>
          </a:stretch>
        </p:blipFill>
        <p:spPr>
          <a:xfrm>
            <a:off x="7953691" y="3752861"/>
            <a:ext cx="4015508" cy="369332"/>
          </a:xfrm>
          <a:prstGeom prst="rect">
            <a:avLst/>
          </a:prstGeom>
        </p:spPr>
      </p:pic>
      <p:pic>
        <p:nvPicPr>
          <p:cNvPr id="55" name="图片 54">
            <a:extLst>
              <a:ext uri="{FF2B5EF4-FFF2-40B4-BE49-F238E27FC236}">
                <a16:creationId xmlns:a16="http://schemas.microsoft.com/office/drawing/2014/main" id="{506C2E5C-D2FE-BB54-F5EF-950F1A4F7D09}"/>
              </a:ext>
            </a:extLst>
          </p:cNvPr>
          <p:cNvPicPr>
            <a:picLocks noChangeAspect="1"/>
          </p:cNvPicPr>
          <p:nvPr/>
        </p:nvPicPr>
        <p:blipFill>
          <a:blip r:embed="rId8"/>
          <a:stretch>
            <a:fillRect/>
          </a:stretch>
        </p:blipFill>
        <p:spPr>
          <a:xfrm>
            <a:off x="7928417" y="5740160"/>
            <a:ext cx="4015508" cy="369332"/>
          </a:xfrm>
          <a:prstGeom prst="rect">
            <a:avLst/>
          </a:prstGeom>
        </p:spPr>
      </p:pic>
      <p:sp>
        <p:nvSpPr>
          <p:cNvPr id="56" name="文本框 55">
            <a:extLst>
              <a:ext uri="{FF2B5EF4-FFF2-40B4-BE49-F238E27FC236}">
                <a16:creationId xmlns:a16="http://schemas.microsoft.com/office/drawing/2014/main" id="{140EC32F-7908-934A-1172-5C3EB12B37C2}"/>
              </a:ext>
            </a:extLst>
          </p:cNvPr>
          <p:cNvSpPr txBox="1"/>
          <p:nvPr/>
        </p:nvSpPr>
        <p:spPr>
          <a:xfrm>
            <a:off x="8604694" y="1377401"/>
            <a:ext cx="2612404" cy="369332"/>
          </a:xfrm>
          <a:prstGeom prst="rect">
            <a:avLst/>
          </a:prstGeom>
          <a:noFill/>
        </p:spPr>
        <p:txBody>
          <a:bodyPr wrap="square" rtlCol="0">
            <a:spAutoFit/>
          </a:bodyPr>
          <a:lstStyle/>
          <a:p>
            <a:r>
              <a:rPr lang="en-US" altLang="zh-CN" b="1">
                <a:solidFill>
                  <a:srgbClr val="002060"/>
                </a:solidFill>
                <a:latin typeface="+mn-ea"/>
                <a:cs typeface="Times New Roman" panose="02020603050405020304" pitchFamily="18" charset="0"/>
              </a:rPr>
              <a:t>Pixel-wise Height</a:t>
            </a:r>
            <a:r>
              <a:rPr lang="zh-CN" altLang="en-US" b="1">
                <a:solidFill>
                  <a:srgbClr val="002060"/>
                </a:solidFill>
                <a:latin typeface="+mn-ea"/>
                <a:cs typeface="Times New Roman" panose="02020603050405020304" pitchFamily="18" charset="0"/>
              </a:rPr>
              <a:t> </a:t>
            </a:r>
            <a:r>
              <a:rPr lang="en-US" altLang="zh-CN" b="1">
                <a:solidFill>
                  <a:srgbClr val="002060"/>
                </a:solidFill>
                <a:latin typeface="+mn-ea"/>
                <a:cs typeface="Times New Roman" panose="02020603050405020304" pitchFamily="18" charset="0"/>
              </a:rPr>
              <a:t>loss</a:t>
            </a:r>
            <a:endParaRPr lang="zh-CN" altLang="en-US" b="1">
              <a:solidFill>
                <a:srgbClr val="002060"/>
              </a:solidFill>
              <a:latin typeface="+mn-ea"/>
              <a:cs typeface="Times New Roman" panose="02020603050405020304" pitchFamily="18" charset="0"/>
            </a:endParaRPr>
          </a:p>
        </p:txBody>
      </p:sp>
      <p:sp>
        <p:nvSpPr>
          <p:cNvPr id="57" name="文本框 56">
            <a:extLst>
              <a:ext uri="{FF2B5EF4-FFF2-40B4-BE49-F238E27FC236}">
                <a16:creationId xmlns:a16="http://schemas.microsoft.com/office/drawing/2014/main" id="{1B66E3D6-DA58-0C25-BEF5-53EF00C70877}"/>
              </a:ext>
            </a:extLst>
          </p:cNvPr>
          <p:cNvSpPr txBox="1"/>
          <p:nvPr/>
        </p:nvSpPr>
        <p:spPr>
          <a:xfrm>
            <a:off x="9039818" y="2419558"/>
            <a:ext cx="2095139" cy="369332"/>
          </a:xfrm>
          <a:prstGeom prst="rect">
            <a:avLst/>
          </a:prstGeom>
          <a:noFill/>
        </p:spPr>
        <p:txBody>
          <a:bodyPr wrap="square" rtlCol="0">
            <a:spAutoFit/>
          </a:bodyPr>
          <a:lstStyle/>
          <a:p>
            <a:r>
              <a:rPr lang="en-US" altLang="zh-CN" b="1">
                <a:solidFill>
                  <a:srgbClr val="002060"/>
                </a:solidFill>
                <a:latin typeface="+mn-ea"/>
                <a:cs typeface="Times New Roman" panose="02020603050405020304" pitchFamily="18" charset="0"/>
              </a:rPr>
              <a:t>Bin Edge loss</a:t>
            </a:r>
            <a:endParaRPr lang="zh-CN" altLang="en-US" b="1">
              <a:solidFill>
                <a:srgbClr val="002060"/>
              </a:solidFill>
              <a:latin typeface="+mn-ea"/>
              <a:cs typeface="Times New Roman" panose="02020603050405020304" pitchFamily="18" charset="0"/>
            </a:endParaRPr>
          </a:p>
        </p:txBody>
      </p:sp>
      <p:sp>
        <p:nvSpPr>
          <p:cNvPr id="58" name="文本框 57">
            <a:extLst>
              <a:ext uri="{FF2B5EF4-FFF2-40B4-BE49-F238E27FC236}">
                <a16:creationId xmlns:a16="http://schemas.microsoft.com/office/drawing/2014/main" id="{C4C45EF2-4410-6BF0-10BB-E94E3CD74DA2}"/>
              </a:ext>
            </a:extLst>
          </p:cNvPr>
          <p:cNvSpPr txBox="1"/>
          <p:nvPr/>
        </p:nvSpPr>
        <p:spPr>
          <a:xfrm>
            <a:off x="8784966" y="3367430"/>
            <a:ext cx="2251861" cy="369332"/>
          </a:xfrm>
          <a:prstGeom prst="rect">
            <a:avLst/>
          </a:prstGeom>
          <a:noFill/>
        </p:spPr>
        <p:txBody>
          <a:bodyPr wrap="square" rtlCol="0">
            <a:spAutoFit/>
          </a:bodyPr>
          <a:lstStyle/>
          <a:p>
            <a:r>
              <a:rPr lang="en-US" altLang="zh-CN" b="1">
                <a:solidFill>
                  <a:srgbClr val="002060"/>
                </a:solidFill>
                <a:latin typeface="+mn-ea"/>
                <a:cs typeface="Times New Roman" panose="02020603050405020304" pitchFamily="18" charset="0"/>
              </a:rPr>
              <a:t> Head-Tail Cut Loss</a:t>
            </a:r>
            <a:endParaRPr lang="zh-CN" altLang="en-US" b="1">
              <a:solidFill>
                <a:srgbClr val="002060"/>
              </a:solidFill>
              <a:latin typeface="+mn-ea"/>
              <a:cs typeface="Times New Roman" panose="02020603050405020304" pitchFamily="18" charset="0"/>
            </a:endParaRPr>
          </a:p>
        </p:txBody>
      </p:sp>
      <p:sp>
        <p:nvSpPr>
          <p:cNvPr id="59" name="文本框 58">
            <a:extLst>
              <a:ext uri="{FF2B5EF4-FFF2-40B4-BE49-F238E27FC236}">
                <a16:creationId xmlns:a16="http://schemas.microsoft.com/office/drawing/2014/main" id="{AEE16B28-CE57-0ABF-0E06-3D016C7AB533}"/>
              </a:ext>
            </a:extLst>
          </p:cNvPr>
          <p:cNvSpPr txBox="1"/>
          <p:nvPr/>
        </p:nvSpPr>
        <p:spPr>
          <a:xfrm>
            <a:off x="8325758" y="4332630"/>
            <a:ext cx="3668715" cy="369332"/>
          </a:xfrm>
          <a:prstGeom prst="rect">
            <a:avLst/>
          </a:prstGeom>
          <a:noFill/>
        </p:spPr>
        <p:txBody>
          <a:bodyPr wrap="square" rtlCol="0">
            <a:spAutoFit/>
          </a:bodyPr>
          <a:lstStyle/>
          <a:p>
            <a:r>
              <a:rPr lang="en-US" altLang="zh-CN" b="1">
                <a:solidFill>
                  <a:srgbClr val="002060"/>
                </a:solidFill>
                <a:latin typeface="+mn-ea"/>
                <a:cs typeface="Times New Roman" panose="02020603050405020304" pitchFamily="18" charset="0"/>
              </a:rPr>
              <a:t>Distribution-based Constraints</a:t>
            </a:r>
            <a:endParaRPr lang="zh-CN" altLang="en-US" b="1">
              <a:solidFill>
                <a:srgbClr val="002060"/>
              </a:solidFill>
              <a:latin typeface="+mn-ea"/>
              <a:cs typeface="Times New Roman" panose="02020603050405020304" pitchFamily="18" charset="0"/>
            </a:endParaRPr>
          </a:p>
        </p:txBody>
      </p:sp>
      <p:sp>
        <p:nvSpPr>
          <p:cNvPr id="60" name="文本框 59">
            <a:extLst>
              <a:ext uri="{FF2B5EF4-FFF2-40B4-BE49-F238E27FC236}">
                <a16:creationId xmlns:a16="http://schemas.microsoft.com/office/drawing/2014/main" id="{8DE5AFFD-BA9B-C566-B145-D3A62A9DC939}"/>
              </a:ext>
            </a:extLst>
          </p:cNvPr>
          <p:cNvSpPr txBox="1"/>
          <p:nvPr/>
        </p:nvSpPr>
        <p:spPr>
          <a:xfrm>
            <a:off x="9204529" y="5426377"/>
            <a:ext cx="1477586" cy="369332"/>
          </a:xfrm>
          <a:prstGeom prst="rect">
            <a:avLst/>
          </a:prstGeom>
          <a:noFill/>
        </p:spPr>
        <p:txBody>
          <a:bodyPr wrap="square" rtlCol="0">
            <a:spAutoFit/>
          </a:bodyPr>
          <a:lstStyle/>
          <a:p>
            <a:r>
              <a:rPr lang="en-US" altLang="zh-CN" b="1">
                <a:solidFill>
                  <a:srgbClr val="002060"/>
                </a:solidFill>
                <a:latin typeface="+mn-ea"/>
                <a:cs typeface="Times New Roman" panose="02020603050405020304" pitchFamily="18" charset="0"/>
              </a:rPr>
              <a:t>Total loss</a:t>
            </a:r>
            <a:endParaRPr lang="zh-CN" altLang="en-US" b="1">
              <a:solidFill>
                <a:srgbClr val="002060"/>
              </a:solidFill>
              <a:latin typeface="+mn-ea"/>
              <a:cs typeface="Times New Roman" panose="02020603050405020304" pitchFamily="18" charset="0"/>
            </a:endParaRPr>
          </a:p>
        </p:txBody>
      </p:sp>
    </p:spTree>
    <p:extLst>
      <p:ext uri="{BB962C8B-B14F-4D97-AF65-F5344CB8AC3E}">
        <p14:creationId xmlns:p14="http://schemas.microsoft.com/office/powerpoint/2010/main" val="4040968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B1886C-525F-7061-5FF4-F27B17368438}"/>
            </a:ext>
          </a:extLst>
        </p:cNvPr>
        <p:cNvGrpSpPr/>
        <p:nvPr/>
      </p:nvGrpSpPr>
      <p:grpSpPr>
        <a:xfrm>
          <a:off x="0" y="0"/>
          <a:ext cx="0" cy="0"/>
          <a:chOff x="0" y="0"/>
          <a:chExt cx="0" cy="0"/>
        </a:xfrm>
      </p:grpSpPr>
      <p:grpSp>
        <p:nvGrpSpPr>
          <p:cNvPr id="3" name="组合 2">
            <a:extLst>
              <a:ext uri="{FF2B5EF4-FFF2-40B4-BE49-F238E27FC236}">
                <a16:creationId xmlns:a16="http://schemas.microsoft.com/office/drawing/2014/main" id="{B2CE9F55-05A9-E82F-9D29-13B4D3D18365}"/>
              </a:ext>
            </a:extLst>
          </p:cNvPr>
          <p:cNvGrpSpPr/>
          <p:nvPr/>
        </p:nvGrpSpPr>
        <p:grpSpPr>
          <a:xfrm>
            <a:off x="375791" y="197818"/>
            <a:ext cx="506025" cy="461665"/>
            <a:chOff x="341222" y="264270"/>
            <a:chExt cx="386682" cy="330315"/>
          </a:xfrm>
        </p:grpSpPr>
        <p:sp>
          <p:nvSpPr>
            <p:cNvPr id="4" name="AutoShape 23">
              <a:extLst>
                <a:ext uri="{FF2B5EF4-FFF2-40B4-BE49-F238E27FC236}">
                  <a16:creationId xmlns:a16="http://schemas.microsoft.com/office/drawing/2014/main" id="{F3331D59-BD02-7084-F0C3-F3F9A6EE894D}"/>
                </a:ext>
              </a:extLst>
            </p:cNvPr>
            <p:cNvSpPr/>
            <p:nvPr/>
          </p:nvSpPr>
          <p:spPr>
            <a:xfrm>
              <a:off x="341222" y="266483"/>
              <a:ext cx="63111" cy="63111"/>
            </a:xfrm>
            <a:prstGeom prst="ellipse">
              <a:avLst/>
            </a:prstGeom>
            <a:solidFill>
              <a:schemeClr val="accent1"/>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5" name="AutoShape 24">
              <a:extLst>
                <a:ext uri="{FF2B5EF4-FFF2-40B4-BE49-F238E27FC236}">
                  <a16:creationId xmlns:a16="http://schemas.microsoft.com/office/drawing/2014/main" id="{688FFA0D-BD74-4E1D-4FE4-000E667997CB}"/>
                </a:ext>
              </a:extLst>
            </p:cNvPr>
            <p:cNvSpPr/>
            <p:nvPr/>
          </p:nvSpPr>
          <p:spPr>
            <a:xfrm>
              <a:off x="431287" y="264270"/>
              <a:ext cx="58603" cy="58603"/>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6" name="AutoShape 25">
              <a:extLst>
                <a:ext uri="{FF2B5EF4-FFF2-40B4-BE49-F238E27FC236}">
                  <a16:creationId xmlns:a16="http://schemas.microsoft.com/office/drawing/2014/main" id="{92FD16DB-FE94-E975-56CE-5B4E98E5179E}"/>
                </a:ext>
              </a:extLst>
            </p:cNvPr>
            <p:cNvSpPr/>
            <p:nvPr/>
          </p:nvSpPr>
          <p:spPr>
            <a:xfrm>
              <a:off x="516844" y="265558"/>
              <a:ext cx="56028" cy="56028"/>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7" name="AutoShape 26">
              <a:extLst>
                <a:ext uri="{FF2B5EF4-FFF2-40B4-BE49-F238E27FC236}">
                  <a16:creationId xmlns:a16="http://schemas.microsoft.com/office/drawing/2014/main" id="{F4C45ED2-4174-CF5A-F241-8AFCEA140B93}"/>
                </a:ext>
              </a:extLst>
            </p:cNvPr>
            <p:cNvSpPr/>
            <p:nvPr/>
          </p:nvSpPr>
          <p:spPr>
            <a:xfrm>
              <a:off x="599826" y="272285"/>
              <a:ext cx="51928" cy="5192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8" name="AutoShape 27">
              <a:extLst>
                <a:ext uri="{FF2B5EF4-FFF2-40B4-BE49-F238E27FC236}">
                  <a16:creationId xmlns:a16="http://schemas.microsoft.com/office/drawing/2014/main" id="{8B8C2EBD-3039-A84C-E19B-C81B9311D4B2}"/>
                </a:ext>
              </a:extLst>
            </p:cNvPr>
            <p:cNvSpPr/>
            <p:nvPr/>
          </p:nvSpPr>
          <p:spPr>
            <a:xfrm>
              <a:off x="678709" y="269186"/>
              <a:ext cx="49195" cy="4919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9" name="AutoShape 28">
              <a:extLst>
                <a:ext uri="{FF2B5EF4-FFF2-40B4-BE49-F238E27FC236}">
                  <a16:creationId xmlns:a16="http://schemas.microsoft.com/office/drawing/2014/main" id="{45B85F85-731C-BE9F-8BB3-0943283731A4}"/>
                </a:ext>
              </a:extLst>
            </p:cNvPr>
            <p:cNvSpPr/>
            <p:nvPr/>
          </p:nvSpPr>
          <p:spPr>
            <a:xfrm>
              <a:off x="341222" y="354813"/>
              <a:ext cx="63111" cy="63111"/>
            </a:xfrm>
            <a:prstGeom prst="ellipse">
              <a:avLst/>
            </a:prstGeom>
            <a:solidFill>
              <a:schemeClr val="accent1"/>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0" name="AutoShape 29">
              <a:extLst>
                <a:ext uri="{FF2B5EF4-FFF2-40B4-BE49-F238E27FC236}">
                  <a16:creationId xmlns:a16="http://schemas.microsoft.com/office/drawing/2014/main" id="{EA32752E-888C-E4B5-7287-7FB14A2BA922}"/>
                </a:ext>
              </a:extLst>
            </p:cNvPr>
            <p:cNvSpPr/>
            <p:nvPr/>
          </p:nvSpPr>
          <p:spPr>
            <a:xfrm>
              <a:off x="431287" y="352601"/>
              <a:ext cx="58603" cy="58603"/>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1" name="AutoShape 30">
              <a:extLst>
                <a:ext uri="{FF2B5EF4-FFF2-40B4-BE49-F238E27FC236}">
                  <a16:creationId xmlns:a16="http://schemas.microsoft.com/office/drawing/2014/main" id="{86929669-A16E-63DC-DB50-7966BE3EFD36}"/>
                </a:ext>
              </a:extLst>
            </p:cNvPr>
            <p:cNvSpPr/>
            <p:nvPr/>
          </p:nvSpPr>
          <p:spPr>
            <a:xfrm>
              <a:off x="516844" y="353888"/>
              <a:ext cx="56028" cy="56028"/>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2" name="AutoShape 31">
              <a:extLst>
                <a:ext uri="{FF2B5EF4-FFF2-40B4-BE49-F238E27FC236}">
                  <a16:creationId xmlns:a16="http://schemas.microsoft.com/office/drawing/2014/main" id="{350D189B-24C7-18A9-4F5E-F88F4EF91DA0}"/>
                </a:ext>
              </a:extLst>
            </p:cNvPr>
            <p:cNvSpPr/>
            <p:nvPr/>
          </p:nvSpPr>
          <p:spPr>
            <a:xfrm>
              <a:off x="599826" y="360616"/>
              <a:ext cx="51928" cy="5192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3" name="AutoShape 32">
              <a:extLst>
                <a:ext uri="{FF2B5EF4-FFF2-40B4-BE49-F238E27FC236}">
                  <a16:creationId xmlns:a16="http://schemas.microsoft.com/office/drawing/2014/main" id="{31CB36F9-B13B-D1B5-2D39-1A8DD8EB7296}"/>
                </a:ext>
              </a:extLst>
            </p:cNvPr>
            <p:cNvSpPr/>
            <p:nvPr/>
          </p:nvSpPr>
          <p:spPr>
            <a:xfrm>
              <a:off x="678709" y="357516"/>
              <a:ext cx="49195" cy="4919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4" name="AutoShape 33">
              <a:extLst>
                <a:ext uri="{FF2B5EF4-FFF2-40B4-BE49-F238E27FC236}">
                  <a16:creationId xmlns:a16="http://schemas.microsoft.com/office/drawing/2014/main" id="{16F9F880-900F-9985-8EFA-5C76832BE336}"/>
                </a:ext>
              </a:extLst>
            </p:cNvPr>
            <p:cNvSpPr/>
            <p:nvPr/>
          </p:nvSpPr>
          <p:spPr>
            <a:xfrm>
              <a:off x="341222" y="443143"/>
              <a:ext cx="63111" cy="63111"/>
            </a:xfrm>
            <a:prstGeom prst="ellipse">
              <a:avLst/>
            </a:prstGeom>
            <a:solidFill>
              <a:schemeClr val="accent1"/>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5" name="AutoShape 34">
              <a:extLst>
                <a:ext uri="{FF2B5EF4-FFF2-40B4-BE49-F238E27FC236}">
                  <a16:creationId xmlns:a16="http://schemas.microsoft.com/office/drawing/2014/main" id="{58EE9359-42F3-C411-0617-D4059707830A}"/>
                </a:ext>
              </a:extLst>
            </p:cNvPr>
            <p:cNvSpPr/>
            <p:nvPr/>
          </p:nvSpPr>
          <p:spPr>
            <a:xfrm>
              <a:off x="431287" y="440931"/>
              <a:ext cx="58603" cy="58603"/>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6" name="AutoShape 35">
              <a:extLst>
                <a:ext uri="{FF2B5EF4-FFF2-40B4-BE49-F238E27FC236}">
                  <a16:creationId xmlns:a16="http://schemas.microsoft.com/office/drawing/2014/main" id="{C0FB95E6-DF1B-8E50-19C2-8A0133BCC003}"/>
                </a:ext>
              </a:extLst>
            </p:cNvPr>
            <p:cNvSpPr/>
            <p:nvPr/>
          </p:nvSpPr>
          <p:spPr>
            <a:xfrm>
              <a:off x="516844" y="442218"/>
              <a:ext cx="56028" cy="56028"/>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7" name="AutoShape 36">
              <a:extLst>
                <a:ext uri="{FF2B5EF4-FFF2-40B4-BE49-F238E27FC236}">
                  <a16:creationId xmlns:a16="http://schemas.microsoft.com/office/drawing/2014/main" id="{E1872EFA-2C59-2339-96F2-DC5562B57E8D}"/>
                </a:ext>
              </a:extLst>
            </p:cNvPr>
            <p:cNvSpPr/>
            <p:nvPr/>
          </p:nvSpPr>
          <p:spPr>
            <a:xfrm>
              <a:off x="599826" y="448946"/>
              <a:ext cx="51928" cy="5192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8" name="AutoShape 37">
              <a:extLst>
                <a:ext uri="{FF2B5EF4-FFF2-40B4-BE49-F238E27FC236}">
                  <a16:creationId xmlns:a16="http://schemas.microsoft.com/office/drawing/2014/main" id="{E41722C4-885D-5B7E-71A1-CA6A980C1028}"/>
                </a:ext>
              </a:extLst>
            </p:cNvPr>
            <p:cNvSpPr/>
            <p:nvPr/>
          </p:nvSpPr>
          <p:spPr>
            <a:xfrm>
              <a:off x="678709" y="445846"/>
              <a:ext cx="49195" cy="4919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9" name="AutoShape 38">
              <a:extLst>
                <a:ext uri="{FF2B5EF4-FFF2-40B4-BE49-F238E27FC236}">
                  <a16:creationId xmlns:a16="http://schemas.microsoft.com/office/drawing/2014/main" id="{E15BEDBA-8017-CD87-2994-F1E33989B469}"/>
                </a:ext>
              </a:extLst>
            </p:cNvPr>
            <p:cNvSpPr/>
            <p:nvPr/>
          </p:nvSpPr>
          <p:spPr>
            <a:xfrm>
              <a:off x="341222" y="531474"/>
              <a:ext cx="63111" cy="63111"/>
            </a:xfrm>
            <a:prstGeom prst="ellipse">
              <a:avLst/>
            </a:prstGeom>
            <a:solidFill>
              <a:schemeClr val="accent1"/>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20" name="AutoShape 39">
              <a:extLst>
                <a:ext uri="{FF2B5EF4-FFF2-40B4-BE49-F238E27FC236}">
                  <a16:creationId xmlns:a16="http://schemas.microsoft.com/office/drawing/2014/main" id="{255E847D-5E4A-6023-6490-BCD762BAB36E}"/>
                </a:ext>
              </a:extLst>
            </p:cNvPr>
            <p:cNvSpPr/>
            <p:nvPr/>
          </p:nvSpPr>
          <p:spPr>
            <a:xfrm>
              <a:off x="431287" y="529261"/>
              <a:ext cx="58603" cy="58603"/>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21" name="AutoShape 40">
              <a:extLst>
                <a:ext uri="{FF2B5EF4-FFF2-40B4-BE49-F238E27FC236}">
                  <a16:creationId xmlns:a16="http://schemas.microsoft.com/office/drawing/2014/main" id="{E31C4998-6C63-BCE0-50DD-E3ABF4A2639C}"/>
                </a:ext>
              </a:extLst>
            </p:cNvPr>
            <p:cNvSpPr/>
            <p:nvPr/>
          </p:nvSpPr>
          <p:spPr>
            <a:xfrm>
              <a:off x="516844" y="530549"/>
              <a:ext cx="56028" cy="56028"/>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22" name="AutoShape 41">
              <a:extLst>
                <a:ext uri="{FF2B5EF4-FFF2-40B4-BE49-F238E27FC236}">
                  <a16:creationId xmlns:a16="http://schemas.microsoft.com/office/drawing/2014/main" id="{8D121B49-2040-FE05-62FE-8415B6FC2598}"/>
                </a:ext>
              </a:extLst>
            </p:cNvPr>
            <p:cNvSpPr/>
            <p:nvPr/>
          </p:nvSpPr>
          <p:spPr>
            <a:xfrm>
              <a:off x="599826" y="537276"/>
              <a:ext cx="51928" cy="5192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23" name="AutoShape 42">
              <a:extLst>
                <a:ext uri="{FF2B5EF4-FFF2-40B4-BE49-F238E27FC236}">
                  <a16:creationId xmlns:a16="http://schemas.microsoft.com/office/drawing/2014/main" id="{3BF66C23-7DC5-17AA-E02E-5CAC60AFA58F}"/>
                </a:ext>
              </a:extLst>
            </p:cNvPr>
            <p:cNvSpPr/>
            <p:nvPr/>
          </p:nvSpPr>
          <p:spPr>
            <a:xfrm>
              <a:off x="678709" y="534176"/>
              <a:ext cx="49195" cy="4919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grpSp>
      <p:pic>
        <p:nvPicPr>
          <p:cNvPr id="32" name="图片 31">
            <a:extLst>
              <a:ext uri="{FF2B5EF4-FFF2-40B4-BE49-F238E27FC236}">
                <a16:creationId xmlns:a16="http://schemas.microsoft.com/office/drawing/2014/main" id="{09F514E0-DDF2-5F88-9FFA-7D8990443FF7}"/>
              </a:ext>
            </a:extLst>
          </p:cNvPr>
          <p:cNvPicPr>
            <a:picLocks noChangeAspect="1"/>
          </p:cNvPicPr>
          <p:nvPr/>
        </p:nvPicPr>
        <p:blipFill>
          <a:blip r:embed="rId3"/>
          <a:stretch>
            <a:fillRect/>
          </a:stretch>
        </p:blipFill>
        <p:spPr>
          <a:xfrm>
            <a:off x="1231675" y="700232"/>
            <a:ext cx="9419914" cy="5870382"/>
          </a:xfrm>
          <a:prstGeom prst="rect">
            <a:avLst/>
          </a:prstGeom>
        </p:spPr>
      </p:pic>
      <p:sp>
        <p:nvSpPr>
          <p:cNvPr id="33" name="文本框 32">
            <a:extLst>
              <a:ext uri="{FF2B5EF4-FFF2-40B4-BE49-F238E27FC236}">
                <a16:creationId xmlns:a16="http://schemas.microsoft.com/office/drawing/2014/main" id="{55550BB9-833B-897B-60D3-0930370D4C85}"/>
              </a:ext>
            </a:extLst>
          </p:cNvPr>
          <p:cNvSpPr txBox="1"/>
          <p:nvPr/>
        </p:nvSpPr>
        <p:spPr>
          <a:xfrm>
            <a:off x="979023" y="177012"/>
            <a:ext cx="4223597" cy="523220"/>
          </a:xfrm>
          <a:prstGeom prst="rect">
            <a:avLst/>
          </a:prstGeom>
          <a:noFill/>
        </p:spPr>
        <p:txBody>
          <a:bodyPr wrap="square" rtlCol="0">
            <a:spAutoFit/>
          </a:bodyPr>
          <a:lstStyle/>
          <a:p>
            <a:pPr algn="l"/>
            <a:r>
              <a:rPr lang="en-US" altLang="zh-CN" sz="2800">
                <a:solidFill>
                  <a:schemeClr val="accent1"/>
                </a:solidFill>
                <a:latin typeface="微软雅黑" panose="020B0503020204020204" pitchFamily="34" charset="-122"/>
                <a:ea typeface="微软雅黑" panose="020B0503020204020204" pitchFamily="34" charset="-122"/>
                <a:sym typeface="思源黑体 CN Bold" panose="020B0800000000000000" pitchFamily="34" charset="-122"/>
              </a:rPr>
              <a:t>HTC-DC Net</a:t>
            </a:r>
          </a:p>
        </p:txBody>
      </p:sp>
    </p:spTree>
    <p:extLst>
      <p:ext uri="{BB962C8B-B14F-4D97-AF65-F5344CB8AC3E}">
        <p14:creationId xmlns:p14="http://schemas.microsoft.com/office/powerpoint/2010/main" val="2852458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B2C69-D1D2-903B-B562-0553BB44A5FD}"/>
            </a:ext>
          </a:extLst>
        </p:cNvPr>
        <p:cNvGrpSpPr/>
        <p:nvPr/>
      </p:nvGrpSpPr>
      <p:grpSpPr>
        <a:xfrm>
          <a:off x="0" y="0"/>
          <a:ext cx="0" cy="0"/>
          <a:chOff x="0" y="0"/>
          <a:chExt cx="0" cy="0"/>
        </a:xfrm>
      </p:grpSpPr>
      <p:grpSp>
        <p:nvGrpSpPr>
          <p:cNvPr id="3" name="组合 2">
            <a:extLst>
              <a:ext uri="{FF2B5EF4-FFF2-40B4-BE49-F238E27FC236}">
                <a16:creationId xmlns:a16="http://schemas.microsoft.com/office/drawing/2014/main" id="{994BCC9C-51A5-DE24-14F3-7F091E51DF24}"/>
              </a:ext>
            </a:extLst>
          </p:cNvPr>
          <p:cNvGrpSpPr/>
          <p:nvPr/>
        </p:nvGrpSpPr>
        <p:grpSpPr>
          <a:xfrm>
            <a:off x="375791" y="197818"/>
            <a:ext cx="506025" cy="461665"/>
            <a:chOff x="341222" y="264270"/>
            <a:chExt cx="386682" cy="330315"/>
          </a:xfrm>
        </p:grpSpPr>
        <p:sp>
          <p:nvSpPr>
            <p:cNvPr id="4" name="AutoShape 23">
              <a:extLst>
                <a:ext uri="{FF2B5EF4-FFF2-40B4-BE49-F238E27FC236}">
                  <a16:creationId xmlns:a16="http://schemas.microsoft.com/office/drawing/2014/main" id="{356C2BC6-B637-440D-6084-512B1FC976A6}"/>
                </a:ext>
              </a:extLst>
            </p:cNvPr>
            <p:cNvSpPr/>
            <p:nvPr/>
          </p:nvSpPr>
          <p:spPr>
            <a:xfrm>
              <a:off x="341222" y="266483"/>
              <a:ext cx="63111" cy="63111"/>
            </a:xfrm>
            <a:prstGeom prst="ellipse">
              <a:avLst/>
            </a:prstGeom>
            <a:solidFill>
              <a:schemeClr val="accent1"/>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5" name="AutoShape 24">
              <a:extLst>
                <a:ext uri="{FF2B5EF4-FFF2-40B4-BE49-F238E27FC236}">
                  <a16:creationId xmlns:a16="http://schemas.microsoft.com/office/drawing/2014/main" id="{2B8DFF34-01F2-E494-62C8-AFFE2E8ACA75}"/>
                </a:ext>
              </a:extLst>
            </p:cNvPr>
            <p:cNvSpPr/>
            <p:nvPr/>
          </p:nvSpPr>
          <p:spPr>
            <a:xfrm>
              <a:off x="431287" y="264270"/>
              <a:ext cx="58603" cy="58603"/>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6" name="AutoShape 25">
              <a:extLst>
                <a:ext uri="{FF2B5EF4-FFF2-40B4-BE49-F238E27FC236}">
                  <a16:creationId xmlns:a16="http://schemas.microsoft.com/office/drawing/2014/main" id="{455F62EE-F473-7798-991E-39EEC74697D8}"/>
                </a:ext>
              </a:extLst>
            </p:cNvPr>
            <p:cNvSpPr/>
            <p:nvPr/>
          </p:nvSpPr>
          <p:spPr>
            <a:xfrm>
              <a:off x="516844" y="265558"/>
              <a:ext cx="56028" cy="56028"/>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7" name="AutoShape 26">
              <a:extLst>
                <a:ext uri="{FF2B5EF4-FFF2-40B4-BE49-F238E27FC236}">
                  <a16:creationId xmlns:a16="http://schemas.microsoft.com/office/drawing/2014/main" id="{04BF76A4-9B8E-38D6-8CA5-972704BA71D7}"/>
                </a:ext>
              </a:extLst>
            </p:cNvPr>
            <p:cNvSpPr/>
            <p:nvPr/>
          </p:nvSpPr>
          <p:spPr>
            <a:xfrm>
              <a:off x="599826" y="272285"/>
              <a:ext cx="51928" cy="5192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8" name="AutoShape 27">
              <a:extLst>
                <a:ext uri="{FF2B5EF4-FFF2-40B4-BE49-F238E27FC236}">
                  <a16:creationId xmlns:a16="http://schemas.microsoft.com/office/drawing/2014/main" id="{2DA495C7-4E8F-2BA2-2823-8ACFDD2C9EF4}"/>
                </a:ext>
              </a:extLst>
            </p:cNvPr>
            <p:cNvSpPr/>
            <p:nvPr/>
          </p:nvSpPr>
          <p:spPr>
            <a:xfrm>
              <a:off x="678709" y="269186"/>
              <a:ext cx="49195" cy="4919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9" name="AutoShape 28">
              <a:extLst>
                <a:ext uri="{FF2B5EF4-FFF2-40B4-BE49-F238E27FC236}">
                  <a16:creationId xmlns:a16="http://schemas.microsoft.com/office/drawing/2014/main" id="{2AC9A8F1-5626-E5DD-DF1A-FB23336F959B}"/>
                </a:ext>
              </a:extLst>
            </p:cNvPr>
            <p:cNvSpPr/>
            <p:nvPr/>
          </p:nvSpPr>
          <p:spPr>
            <a:xfrm>
              <a:off x="341222" y="354813"/>
              <a:ext cx="63111" cy="63111"/>
            </a:xfrm>
            <a:prstGeom prst="ellipse">
              <a:avLst/>
            </a:prstGeom>
            <a:solidFill>
              <a:schemeClr val="accent1"/>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0" name="AutoShape 29">
              <a:extLst>
                <a:ext uri="{FF2B5EF4-FFF2-40B4-BE49-F238E27FC236}">
                  <a16:creationId xmlns:a16="http://schemas.microsoft.com/office/drawing/2014/main" id="{4AB0C32F-CC8D-F509-D4FC-700488232D75}"/>
                </a:ext>
              </a:extLst>
            </p:cNvPr>
            <p:cNvSpPr/>
            <p:nvPr/>
          </p:nvSpPr>
          <p:spPr>
            <a:xfrm>
              <a:off x="431287" y="352601"/>
              <a:ext cx="58603" cy="58603"/>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1" name="AutoShape 30">
              <a:extLst>
                <a:ext uri="{FF2B5EF4-FFF2-40B4-BE49-F238E27FC236}">
                  <a16:creationId xmlns:a16="http://schemas.microsoft.com/office/drawing/2014/main" id="{D4D9F82C-8DAD-1DCC-18FE-82C6DE7A3806}"/>
                </a:ext>
              </a:extLst>
            </p:cNvPr>
            <p:cNvSpPr/>
            <p:nvPr/>
          </p:nvSpPr>
          <p:spPr>
            <a:xfrm>
              <a:off x="516844" y="353888"/>
              <a:ext cx="56028" cy="56028"/>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2" name="AutoShape 31">
              <a:extLst>
                <a:ext uri="{FF2B5EF4-FFF2-40B4-BE49-F238E27FC236}">
                  <a16:creationId xmlns:a16="http://schemas.microsoft.com/office/drawing/2014/main" id="{E085AE24-75A1-8DA1-7795-1E86629CEDBC}"/>
                </a:ext>
              </a:extLst>
            </p:cNvPr>
            <p:cNvSpPr/>
            <p:nvPr/>
          </p:nvSpPr>
          <p:spPr>
            <a:xfrm>
              <a:off x="599826" y="360616"/>
              <a:ext cx="51928" cy="5192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3" name="AutoShape 32">
              <a:extLst>
                <a:ext uri="{FF2B5EF4-FFF2-40B4-BE49-F238E27FC236}">
                  <a16:creationId xmlns:a16="http://schemas.microsoft.com/office/drawing/2014/main" id="{34FEC93F-F545-84FC-757A-5C1E2945B7BB}"/>
                </a:ext>
              </a:extLst>
            </p:cNvPr>
            <p:cNvSpPr/>
            <p:nvPr/>
          </p:nvSpPr>
          <p:spPr>
            <a:xfrm>
              <a:off x="678709" y="357516"/>
              <a:ext cx="49195" cy="4919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4" name="AutoShape 33">
              <a:extLst>
                <a:ext uri="{FF2B5EF4-FFF2-40B4-BE49-F238E27FC236}">
                  <a16:creationId xmlns:a16="http://schemas.microsoft.com/office/drawing/2014/main" id="{AEE84D9E-6FCE-DE53-AF3C-B9BF164944E7}"/>
                </a:ext>
              </a:extLst>
            </p:cNvPr>
            <p:cNvSpPr/>
            <p:nvPr/>
          </p:nvSpPr>
          <p:spPr>
            <a:xfrm>
              <a:off x="341222" y="443143"/>
              <a:ext cx="63111" cy="63111"/>
            </a:xfrm>
            <a:prstGeom prst="ellipse">
              <a:avLst/>
            </a:prstGeom>
            <a:solidFill>
              <a:schemeClr val="accent1"/>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5" name="AutoShape 34">
              <a:extLst>
                <a:ext uri="{FF2B5EF4-FFF2-40B4-BE49-F238E27FC236}">
                  <a16:creationId xmlns:a16="http://schemas.microsoft.com/office/drawing/2014/main" id="{D50DDDC3-E9CB-175C-D3EC-00B97DBA4757}"/>
                </a:ext>
              </a:extLst>
            </p:cNvPr>
            <p:cNvSpPr/>
            <p:nvPr/>
          </p:nvSpPr>
          <p:spPr>
            <a:xfrm>
              <a:off x="431287" y="440931"/>
              <a:ext cx="58603" cy="58603"/>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6" name="AutoShape 35">
              <a:extLst>
                <a:ext uri="{FF2B5EF4-FFF2-40B4-BE49-F238E27FC236}">
                  <a16:creationId xmlns:a16="http://schemas.microsoft.com/office/drawing/2014/main" id="{9698BC07-67EC-10C0-40C2-771D1929E042}"/>
                </a:ext>
              </a:extLst>
            </p:cNvPr>
            <p:cNvSpPr/>
            <p:nvPr/>
          </p:nvSpPr>
          <p:spPr>
            <a:xfrm>
              <a:off x="516844" y="442218"/>
              <a:ext cx="56028" cy="56028"/>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7" name="AutoShape 36">
              <a:extLst>
                <a:ext uri="{FF2B5EF4-FFF2-40B4-BE49-F238E27FC236}">
                  <a16:creationId xmlns:a16="http://schemas.microsoft.com/office/drawing/2014/main" id="{E64BB7D6-B4A1-A907-3988-A70EE4DA2E1A}"/>
                </a:ext>
              </a:extLst>
            </p:cNvPr>
            <p:cNvSpPr/>
            <p:nvPr/>
          </p:nvSpPr>
          <p:spPr>
            <a:xfrm>
              <a:off x="599826" y="448946"/>
              <a:ext cx="51928" cy="5192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8" name="AutoShape 37">
              <a:extLst>
                <a:ext uri="{FF2B5EF4-FFF2-40B4-BE49-F238E27FC236}">
                  <a16:creationId xmlns:a16="http://schemas.microsoft.com/office/drawing/2014/main" id="{A14C7DE8-4B02-D572-ABA0-EBFB2CE4E921}"/>
                </a:ext>
              </a:extLst>
            </p:cNvPr>
            <p:cNvSpPr/>
            <p:nvPr/>
          </p:nvSpPr>
          <p:spPr>
            <a:xfrm>
              <a:off x="678709" y="445846"/>
              <a:ext cx="49195" cy="4919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9" name="AutoShape 38">
              <a:extLst>
                <a:ext uri="{FF2B5EF4-FFF2-40B4-BE49-F238E27FC236}">
                  <a16:creationId xmlns:a16="http://schemas.microsoft.com/office/drawing/2014/main" id="{D85BF755-F642-6008-4A45-5998A6C00118}"/>
                </a:ext>
              </a:extLst>
            </p:cNvPr>
            <p:cNvSpPr/>
            <p:nvPr/>
          </p:nvSpPr>
          <p:spPr>
            <a:xfrm>
              <a:off x="341222" y="531474"/>
              <a:ext cx="63111" cy="63111"/>
            </a:xfrm>
            <a:prstGeom prst="ellipse">
              <a:avLst/>
            </a:prstGeom>
            <a:solidFill>
              <a:schemeClr val="accent1"/>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20" name="AutoShape 39">
              <a:extLst>
                <a:ext uri="{FF2B5EF4-FFF2-40B4-BE49-F238E27FC236}">
                  <a16:creationId xmlns:a16="http://schemas.microsoft.com/office/drawing/2014/main" id="{23198DC8-0E8C-2715-91F2-0A666CE68975}"/>
                </a:ext>
              </a:extLst>
            </p:cNvPr>
            <p:cNvSpPr/>
            <p:nvPr/>
          </p:nvSpPr>
          <p:spPr>
            <a:xfrm>
              <a:off x="431287" y="529261"/>
              <a:ext cx="58603" cy="58603"/>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21" name="AutoShape 40">
              <a:extLst>
                <a:ext uri="{FF2B5EF4-FFF2-40B4-BE49-F238E27FC236}">
                  <a16:creationId xmlns:a16="http://schemas.microsoft.com/office/drawing/2014/main" id="{48114E7F-3E8D-CDCC-9C49-0F944685C55B}"/>
                </a:ext>
              </a:extLst>
            </p:cNvPr>
            <p:cNvSpPr/>
            <p:nvPr/>
          </p:nvSpPr>
          <p:spPr>
            <a:xfrm>
              <a:off x="516844" y="530549"/>
              <a:ext cx="56028" cy="56028"/>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22" name="AutoShape 41">
              <a:extLst>
                <a:ext uri="{FF2B5EF4-FFF2-40B4-BE49-F238E27FC236}">
                  <a16:creationId xmlns:a16="http://schemas.microsoft.com/office/drawing/2014/main" id="{59CBDCAF-FB5B-771B-C99D-1DF95A6A5A46}"/>
                </a:ext>
              </a:extLst>
            </p:cNvPr>
            <p:cNvSpPr/>
            <p:nvPr/>
          </p:nvSpPr>
          <p:spPr>
            <a:xfrm>
              <a:off x="599826" y="537276"/>
              <a:ext cx="51928" cy="5192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23" name="AutoShape 42">
              <a:extLst>
                <a:ext uri="{FF2B5EF4-FFF2-40B4-BE49-F238E27FC236}">
                  <a16:creationId xmlns:a16="http://schemas.microsoft.com/office/drawing/2014/main" id="{7C827D9D-3BEA-7829-688D-783CDBF7B3E5}"/>
                </a:ext>
              </a:extLst>
            </p:cNvPr>
            <p:cNvSpPr/>
            <p:nvPr/>
          </p:nvSpPr>
          <p:spPr>
            <a:xfrm>
              <a:off x="678709" y="534176"/>
              <a:ext cx="49195" cy="4919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grpSp>
      <p:pic>
        <p:nvPicPr>
          <p:cNvPr id="37" name="图片 36">
            <a:extLst>
              <a:ext uri="{FF2B5EF4-FFF2-40B4-BE49-F238E27FC236}">
                <a16:creationId xmlns:a16="http://schemas.microsoft.com/office/drawing/2014/main" id="{0E81A7D6-E097-BD4E-EBD8-CDD4EE0B0615}"/>
              </a:ext>
            </a:extLst>
          </p:cNvPr>
          <p:cNvPicPr>
            <a:picLocks noChangeAspect="1"/>
          </p:cNvPicPr>
          <p:nvPr/>
        </p:nvPicPr>
        <p:blipFill rotWithShape="1">
          <a:blip r:embed="rId3"/>
          <a:srcRect t="916"/>
          <a:stretch/>
        </p:blipFill>
        <p:spPr>
          <a:xfrm>
            <a:off x="642276" y="945689"/>
            <a:ext cx="10504624" cy="5912311"/>
          </a:xfrm>
          <a:prstGeom prst="rect">
            <a:avLst/>
          </a:prstGeom>
        </p:spPr>
      </p:pic>
      <p:sp>
        <p:nvSpPr>
          <p:cNvPr id="40" name="文本框 39">
            <a:extLst>
              <a:ext uri="{FF2B5EF4-FFF2-40B4-BE49-F238E27FC236}">
                <a16:creationId xmlns:a16="http://schemas.microsoft.com/office/drawing/2014/main" id="{C02C7874-0D1D-C936-D679-ADAA782CD46E}"/>
              </a:ext>
            </a:extLst>
          </p:cNvPr>
          <p:cNvSpPr txBox="1"/>
          <p:nvPr/>
        </p:nvSpPr>
        <p:spPr>
          <a:xfrm>
            <a:off x="979023" y="177012"/>
            <a:ext cx="4223597" cy="523220"/>
          </a:xfrm>
          <a:prstGeom prst="rect">
            <a:avLst/>
          </a:prstGeom>
          <a:noFill/>
        </p:spPr>
        <p:txBody>
          <a:bodyPr wrap="square" rtlCol="0">
            <a:spAutoFit/>
          </a:bodyPr>
          <a:lstStyle/>
          <a:p>
            <a:pPr algn="l"/>
            <a:r>
              <a:rPr lang="en-US" altLang="zh-CN" sz="2800">
                <a:solidFill>
                  <a:schemeClr val="accent1"/>
                </a:solidFill>
                <a:latin typeface="微软雅黑" panose="020B0503020204020204" pitchFamily="34" charset="-122"/>
                <a:ea typeface="微软雅黑" panose="020B0503020204020204" pitchFamily="34" charset="-122"/>
                <a:sym typeface="思源黑体 CN Bold" panose="020B0800000000000000" pitchFamily="34" charset="-122"/>
              </a:rPr>
              <a:t>HTC-DC Net</a:t>
            </a:r>
          </a:p>
        </p:txBody>
      </p:sp>
    </p:spTree>
    <p:extLst>
      <p:ext uri="{BB962C8B-B14F-4D97-AF65-F5344CB8AC3E}">
        <p14:creationId xmlns:p14="http://schemas.microsoft.com/office/powerpoint/2010/main" val="1801999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96204-9ABA-1F91-1423-792CB1785D44}"/>
            </a:ext>
          </a:extLst>
        </p:cNvPr>
        <p:cNvGrpSpPr/>
        <p:nvPr/>
      </p:nvGrpSpPr>
      <p:grpSpPr>
        <a:xfrm>
          <a:off x="0" y="0"/>
          <a:ext cx="0" cy="0"/>
          <a:chOff x="0" y="0"/>
          <a:chExt cx="0" cy="0"/>
        </a:xfrm>
      </p:grpSpPr>
      <p:grpSp>
        <p:nvGrpSpPr>
          <p:cNvPr id="3" name="组合 2">
            <a:extLst>
              <a:ext uri="{FF2B5EF4-FFF2-40B4-BE49-F238E27FC236}">
                <a16:creationId xmlns:a16="http://schemas.microsoft.com/office/drawing/2014/main" id="{813A57EF-7F74-53FA-C8D9-C3AD03A68BF1}"/>
              </a:ext>
            </a:extLst>
          </p:cNvPr>
          <p:cNvGrpSpPr/>
          <p:nvPr/>
        </p:nvGrpSpPr>
        <p:grpSpPr>
          <a:xfrm>
            <a:off x="375791" y="197818"/>
            <a:ext cx="506025" cy="461665"/>
            <a:chOff x="341222" y="264270"/>
            <a:chExt cx="386682" cy="330315"/>
          </a:xfrm>
        </p:grpSpPr>
        <p:sp>
          <p:nvSpPr>
            <p:cNvPr id="4" name="AutoShape 23">
              <a:extLst>
                <a:ext uri="{FF2B5EF4-FFF2-40B4-BE49-F238E27FC236}">
                  <a16:creationId xmlns:a16="http://schemas.microsoft.com/office/drawing/2014/main" id="{9C7CE0FC-BBF4-526C-2EE8-9450CB40DDFD}"/>
                </a:ext>
              </a:extLst>
            </p:cNvPr>
            <p:cNvSpPr/>
            <p:nvPr/>
          </p:nvSpPr>
          <p:spPr>
            <a:xfrm>
              <a:off x="341222" y="266483"/>
              <a:ext cx="63111" cy="63111"/>
            </a:xfrm>
            <a:prstGeom prst="ellipse">
              <a:avLst/>
            </a:prstGeom>
            <a:solidFill>
              <a:schemeClr val="accent1"/>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5" name="AutoShape 24">
              <a:extLst>
                <a:ext uri="{FF2B5EF4-FFF2-40B4-BE49-F238E27FC236}">
                  <a16:creationId xmlns:a16="http://schemas.microsoft.com/office/drawing/2014/main" id="{A98DD480-578D-D6E2-5093-065E250DD227}"/>
                </a:ext>
              </a:extLst>
            </p:cNvPr>
            <p:cNvSpPr/>
            <p:nvPr/>
          </p:nvSpPr>
          <p:spPr>
            <a:xfrm>
              <a:off x="431287" y="264270"/>
              <a:ext cx="58603" cy="58603"/>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6" name="AutoShape 25">
              <a:extLst>
                <a:ext uri="{FF2B5EF4-FFF2-40B4-BE49-F238E27FC236}">
                  <a16:creationId xmlns:a16="http://schemas.microsoft.com/office/drawing/2014/main" id="{D81AA793-591D-FCB3-A660-E36A6ABF2142}"/>
                </a:ext>
              </a:extLst>
            </p:cNvPr>
            <p:cNvSpPr/>
            <p:nvPr/>
          </p:nvSpPr>
          <p:spPr>
            <a:xfrm>
              <a:off x="516844" y="265558"/>
              <a:ext cx="56028" cy="56028"/>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7" name="AutoShape 26">
              <a:extLst>
                <a:ext uri="{FF2B5EF4-FFF2-40B4-BE49-F238E27FC236}">
                  <a16:creationId xmlns:a16="http://schemas.microsoft.com/office/drawing/2014/main" id="{6E7FCDD9-0345-3EAD-09E7-569ED14F64E8}"/>
                </a:ext>
              </a:extLst>
            </p:cNvPr>
            <p:cNvSpPr/>
            <p:nvPr/>
          </p:nvSpPr>
          <p:spPr>
            <a:xfrm>
              <a:off x="599826" y="272285"/>
              <a:ext cx="51928" cy="5192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8" name="AutoShape 27">
              <a:extLst>
                <a:ext uri="{FF2B5EF4-FFF2-40B4-BE49-F238E27FC236}">
                  <a16:creationId xmlns:a16="http://schemas.microsoft.com/office/drawing/2014/main" id="{D09C2A5C-2D62-8F4A-B8CF-1EC340C1E809}"/>
                </a:ext>
              </a:extLst>
            </p:cNvPr>
            <p:cNvSpPr/>
            <p:nvPr/>
          </p:nvSpPr>
          <p:spPr>
            <a:xfrm>
              <a:off x="678709" y="269186"/>
              <a:ext cx="49195" cy="4919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9" name="AutoShape 28">
              <a:extLst>
                <a:ext uri="{FF2B5EF4-FFF2-40B4-BE49-F238E27FC236}">
                  <a16:creationId xmlns:a16="http://schemas.microsoft.com/office/drawing/2014/main" id="{06D57952-5EB0-25B6-2DCE-C13802FD8406}"/>
                </a:ext>
              </a:extLst>
            </p:cNvPr>
            <p:cNvSpPr/>
            <p:nvPr/>
          </p:nvSpPr>
          <p:spPr>
            <a:xfrm>
              <a:off x="341222" y="354813"/>
              <a:ext cx="63111" cy="63111"/>
            </a:xfrm>
            <a:prstGeom prst="ellipse">
              <a:avLst/>
            </a:prstGeom>
            <a:solidFill>
              <a:schemeClr val="accent1"/>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0" name="AutoShape 29">
              <a:extLst>
                <a:ext uri="{FF2B5EF4-FFF2-40B4-BE49-F238E27FC236}">
                  <a16:creationId xmlns:a16="http://schemas.microsoft.com/office/drawing/2014/main" id="{D2B2C00A-195B-5DEC-4932-258BE27069D3}"/>
                </a:ext>
              </a:extLst>
            </p:cNvPr>
            <p:cNvSpPr/>
            <p:nvPr/>
          </p:nvSpPr>
          <p:spPr>
            <a:xfrm>
              <a:off x="431287" y="352601"/>
              <a:ext cx="58603" cy="58603"/>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1" name="AutoShape 30">
              <a:extLst>
                <a:ext uri="{FF2B5EF4-FFF2-40B4-BE49-F238E27FC236}">
                  <a16:creationId xmlns:a16="http://schemas.microsoft.com/office/drawing/2014/main" id="{558311C5-7688-E5AC-7015-F7F33F5B5E6B}"/>
                </a:ext>
              </a:extLst>
            </p:cNvPr>
            <p:cNvSpPr/>
            <p:nvPr/>
          </p:nvSpPr>
          <p:spPr>
            <a:xfrm>
              <a:off x="516844" y="353888"/>
              <a:ext cx="56028" cy="56028"/>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2" name="AutoShape 31">
              <a:extLst>
                <a:ext uri="{FF2B5EF4-FFF2-40B4-BE49-F238E27FC236}">
                  <a16:creationId xmlns:a16="http://schemas.microsoft.com/office/drawing/2014/main" id="{6500A12F-CBE2-9A21-DC91-2D9372D33D8C}"/>
                </a:ext>
              </a:extLst>
            </p:cNvPr>
            <p:cNvSpPr/>
            <p:nvPr/>
          </p:nvSpPr>
          <p:spPr>
            <a:xfrm>
              <a:off x="599826" y="360616"/>
              <a:ext cx="51928" cy="5192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3" name="AutoShape 32">
              <a:extLst>
                <a:ext uri="{FF2B5EF4-FFF2-40B4-BE49-F238E27FC236}">
                  <a16:creationId xmlns:a16="http://schemas.microsoft.com/office/drawing/2014/main" id="{F5404BBF-FCB2-419C-31E5-A4535B29631B}"/>
                </a:ext>
              </a:extLst>
            </p:cNvPr>
            <p:cNvSpPr/>
            <p:nvPr/>
          </p:nvSpPr>
          <p:spPr>
            <a:xfrm>
              <a:off x="678709" y="357516"/>
              <a:ext cx="49195" cy="4919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4" name="AutoShape 33">
              <a:extLst>
                <a:ext uri="{FF2B5EF4-FFF2-40B4-BE49-F238E27FC236}">
                  <a16:creationId xmlns:a16="http://schemas.microsoft.com/office/drawing/2014/main" id="{885E7261-25B4-8172-110A-7B73C0815293}"/>
                </a:ext>
              </a:extLst>
            </p:cNvPr>
            <p:cNvSpPr/>
            <p:nvPr/>
          </p:nvSpPr>
          <p:spPr>
            <a:xfrm>
              <a:off x="341222" y="443143"/>
              <a:ext cx="63111" cy="63111"/>
            </a:xfrm>
            <a:prstGeom prst="ellipse">
              <a:avLst/>
            </a:prstGeom>
            <a:solidFill>
              <a:schemeClr val="accent1"/>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5" name="AutoShape 34">
              <a:extLst>
                <a:ext uri="{FF2B5EF4-FFF2-40B4-BE49-F238E27FC236}">
                  <a16:creationId xmlns:a16="http://schemas.microsoft.com/office/drawing/2014/main" id="{BD4D948A-A7F0-21E4-D982-1C50FF541895}"/>
                </a:ext>
              </a:extLst>
            </p:cNvPr>
            <p:cNvSpPr/>
            <p:nvPr/>
          </p:nvSpPr>
          <p:spPr>
            <a:xfrm>
              <a:off x="431287" y="440931"/>
              <a:ext cx="58603" cy="58603"/>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6" name="AutoShape 35">
              <a:extLst>
                <a:ext uri="{FF2B5EF4-FFF2-40B4-BE49-F238E27FC236}">
                  <a16:creationId xmlns:a16="http://schemas.microsoft.com/office/drawing/2014/main" id="{F94066A8-005C-F886-F294-5E08BBF7A284}"/>
                </a:ext>
              </a:extLst>
            </p:cNvPr>
            <p:cNvSpPr/>
            <p:nvPr/>
          </p:nvSpPr>
          <p:spPr>
            <a:xfrm>
              <a:off x="516844" y="442218"/>
              <a:ext cx="56028" cy="56028"/>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7" name="AutoShape 36">
              <a:extLst>
                <a:ext uri="{FF2B5EF4-FFF2-40B4-BE49-F238E27FC236}">
                  <a16:creationId xmlns:a16="http://schemas.microsoft.com/office/drawing/2014/main" id="{906E0778-742C-8ECA-3647-B1F8CE68581D}"/>
                </a:ext>
              </a:extLst>
            </p:cNvPr>
            <p:cNvSpPr/>
            <p:nvPr/>
          </p:nvSpPr>
          <p:spPr>
            <a:xfrm>
              <a:off x="599826" y="448946"/>
              <a:ext cx="51928" cy="5192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8" name="AutoShape 37">
              <a:extLst>
                <a:ext uri="{FF2B5EF4-FFF2-40B4-BE49-F238E27FC236}">
                  <a16:creationId xmlns:a16="http://schemas.microsoft.com/office/drawing/2014/main" id="{32B38EBF-80BC-C6A7-7C81-7D636C8954FF}"/>
                </a:ext>
              </a:extLst>
            </p:cNvPr>
            <p:cNvSpPr/>
            <p:nvPr/>
          </p:nvSpPr>
          <p:spPr>
            <a:xfrm>
              <a:off x="678709" y="445846"/>
              <a:ext cx="49195" cy="4919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9" name="AutoShape 38">
              <a:extLst>
                <a:ext uri="{FF2B5EF4-FFF2-40B4-BE49-F238E27FC236}">
                  <a16:creationId xmlns:a16="http://schemas.microsoft.com/office/drawing/2014/main" id="{56F93BB0-1BE5-60E8-20DC-D1C7F748F848}"/>
                </a:ext>
              </a:extLst>
            </p:cNvPr>
            <p:cNvSpPr/>
            <p:nvPr/>
          </p:nvSpPr>
          <p:spPr>
            <a:xfrm>
              <a:off x="341222" y="531474"/>
              <a:ext cx="63111" cy="63111"/>
            </a:xfrm>
            <a:prstGeom prst="ellipse">
              <a:avLst/>
            </a:prstGeom>
            <a:solidFill>
              <a:schemeClr val="accent1"/>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20" name="AutoShape 39">
              <a:extLst>
                <a:ext uri="{FF2B5EF4-FFF2-40B4-BE49-F238E27FC236}">
                  <a16:creationId xmlns:a16="http://schemas.microsoft.com/office/drawing/2014/main" id="{028021D1-E04A-7AFD-5324-FEA12A3A3CE0}"/>
                </a:ext>
              </a:extLst>
            </p:cNvPr>
            <p:cNvSpPr/>
            <p:nvPr/>
          </p:nvSpPr>
          <p:spPr>
            <a:xfrm>
              <a:off x="431287" y="529261"/>
              <a:ext cx="58603" cy="58603"/>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21" name="AutoShape 40">
              <a:extLst>
                <a:ext uri="{FF2B5EF4-FFF2-40B4-BE49-F238E27FC236}">
                  <a16:creationId xmlns:a16="http://schemas.microsoft.com/office/drawing/2014/main" id="{4D32191E-99A8-8B69-0E25-D263C8D40FD4}"/>
                </a:ext>
              </a:extLst>
            </p:cNvPr>
            <p:cNvSpPr/>
            <p:nvPr/>
          </p:nvSpPr>
          <p:spPr>
            <a:xfrm>
              <a:off x="516844" y="530549"/>
              <a:ext cx="56028" cy="56028"/>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22" name="AutoShape 41">
              <a:extLst>
                <a:ext uri="{FF2B5EF4-FFF2-40B4-BE49-F238E27FC236}">
                  <a16:creationId xmlns:a16="http://schemas.microsoft.com/office/drawing/2014/main" id="{01CC1E83-D23A-2CC5-FB8C-B5993479DC33}"/>
                </a:ext>
              </a:extLst>
            </p:cNvPr>
            <p:cNvSpPr/>
            <p:nvPr/>
          </p:nvSpPr>
          <p:spPr>
            <a:xfrm>
              <a:off x="599826" y="537276"/>
              <a:ext cx="51928" cy="5192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23" name="AutoShape 42">
              <a:extLst>
                <a:ext uri="{FF2B5EF4-FFF2-40B4-BE49-F238E27FC236}">
                  <a16:creationId xmlns:a16="http://schemas.microsoft.com/office/drawing/2014/main" id="{D0A8B77B-F440-BBB2-F6EB-BD7DB3AF2D4E}"/>
                </a:ext>
              </a:extLst>
            </p:cNvPr>
            <p:cNvSpPr/>
            <p:nvPr/>
          </p:nvSpPr>
          <p:spPr>
            <a:xfrm>
              <a:off x="678709" y="534176"/>
              <a:ext cx="49195" cy="4919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grpSp>
      <p:pic>
        <p:nvPicPr>
          <p:cNvPr id="39" name="图片 38">
            <a:extLst>
              <a:ext uri="{FF2B5EF4-FFF2-40B4-BE49-F238E27FC236}">
                <a16:creationId xmlns:a16="http://schemas.microsoft.com/office/drawing/2014/main" id="{74BF2CCD-8641-8530-D198-5509DF03F996}"/>
              </a:ext>
            </a:extLst>
          </p:cNvPr>
          <p:cNvPicPr>
            <a:picLocks noChangeAspect="1"/>
          </p:cNvPicPr>
          <p:nvPr/>
        </p:nvPicPr>
        <p:blipFill>
          <a:blip r:embed="rId3"/>
          <a:stretch>
            <a:fillRect/>
          </a:stretch>
        </p:blipFill>
        <p:spPr>
          <a:xfrm>
            <a:off x="493652" y="2205020"/>
            <a:ext cx="4062797" cy="2816490"/>
          </a:xfrm>
          <a:prstGeom prst="rect">
            <a:avLst/>
          </a:prstGeom>
        </p:spPr>
      </p:pic>
      <p:pic>
        <p:nvPicPr>
          <p:cNvPr id="26" name="图片 25">
            <a:extLst>
              <a:ext uri="{FF2B5EF4-FFF2-40B4-BE49-F238E27FC236}">
                <a16:creationId xmlns:a16="http://schemas.microsoft.com/office/drawing/2014/main" id="{8CDFE98D-9B9F-FFDE-C60B-D77D6B2793F2}"/>
              </a:ext>
            </a:extLst>
          </p:cNvPr>
          <p:cNvPicPr>
            <a:picLocks noChangeAspect="1"/>
          </p:cNvPicPr>
          <p:nvPr/>
        </p:nvPicPr>
        <p:blipFill>
          <a:blip r:embed="rId4"/>
          <a:stretch>
            <a:fillRect/>
          </a:stretch>
        </p:blipFill>
        <p:spPr>
          <a:xfrm>
            <a:off x="8323650" y="2060753"/>
            <a:ext cx="3779476" cy="2910155"/>
          </a:xfrm>
          <a:prstGeom prst="rect">
            <a:avLst/>
          </a:prstGeom>
        </p:spPr>
      </p:pic>
      <p:pic>
        <p:nvPicPr>
          <p:cNvPr id="28" name="图片 27">
            <a:extLst>
              <a:ext uri="{FF2B5EF4-FFF2-40B4-BE49-F238E27FC236}">
                <a16:creationId xmlns:a16="http://schemas.microsoft.com/office/drawing/2014/main" id="{F49B7E90-4FC6-0FFA-7ED7-D4917EED7FE8}"/>
              </a:ext>
            </a:extLst>
          </p:cNvPr>
          <p:cNvPicPr>
            <a:picLocks noChangeAspect="1"/>
          </p:cNvPicPr>
          <p:nvPr/>
        </p:nvPicPr>
        <p:blipFill>
          <a:blip r:embed="rId5"/>
          <a:stretch>
            <a:fillRect/>
          </a:stretch>
        </p:blipFill>
        <p:spPr>
          <a:xfrm>
            <a:off x="4408651" y="2061735"/>
            <a:ext cx="3779476" cy="2910155"/>
          </a:xfrm>
          <a:prstGeom prst="rect">
            <a:avLst/>
          </a:prstGeom>
        </p:spPr>
      </p:pic>
      <p:pic>
        <p:nvPicPr>
          <p:cNvPr id="30" name="图片 29">
            <a:extLst>
              <a:ext uri="{FF2B5EF4-FFF2-40B4-BE49-F238E27FC236}">
                <a16:creationId xmlns:a16="http://schemas.microsoft.com/office/drawing/2014/main" id="{B33DAA5B-D707-8D89-9761-B98B0AB00822}"/>
              </a:ext>
            </a:extLst>
          </p:cNvPr>
          <p:cNvPicPr>
            <a:picLocks noChangeAspect="1"/>
          </p:cNvPicPr>
          <p:nvPr/>
        </p:nvPicPr>
        <p:blipFill>
          <a:blip r:embed="rId6"/>
          <a:stretch>
            <a:fillRect/>
          </a:stretch>
        </p:blipFill>
        <p:spPr>
          <a:xfrm>
            <a:off x="1281184" y="2060754"/>
            <a:ext cx="2339935" cy="157749"/>
          </a:xfrm>
          <a:prstGeom prst="rect">
            <a:avLst/>
          </a:prstGeom>
        </p:spPr>
      </p:pic>
      <p:sp>
        <p:nvSpPr>
          <p:cNvPr id="31" name="文本框 30">
            <a:extLst>
              <a:ext uri="{FF2B5EF4-FFF2-40B4-BE49-F238E27FC236}">
                <a16:creationId xmlns:a16="http://schemas.microsoft.com/office/drawing/2014/main" id="{F4C1F6BB-5B94-3B96-7B43-49C1B3E16EB9}"/>
              </a:ext>
            </a:extLst>
          </p:cNvPr>
          <p:cNvSpPr txBox="1"/>
          <p:nvPr/>
        </p:nvSpPr>
        <p:spPr>
          <a:xfrm>
            <a:off x="979023" y="177012"/>
            <a:ext cx="4223597" cy="523220"/>
          </a:xfrm>
          <a:prstGeom prst="rect">
            <a:avLst/>
          </a:prstGeom>
          <a:noFill/>
        </p:spPr>
        <p:txBody>
          <a:bodyPr wrap="square" rtlCol="0">
            <a:spAutoFit/>
          </a:bodyPr>
          <a:lstStyle/>
          <a:p>
            <a:pPr algn="l"/>
            <a:r>
              <a:rPr lang="en-US" altLang="zh-CN" sz="2800">
                <a:solidFill>
                  <a:schemeClr val="accent1"/>
                </a:solidFill>
                <a:latin typeface="微软雅黑" panose="020B0503020204020204" pitchFamily="34" charset="-122"/>
                <a:ea typeface="微软雅黑" panose="020B0503020204020204" pitchFamily="34" charset="-122"/>
                <a:sym typeface="思源黑体 CN Bold" panose="020B0800000000000000" pitchFamily="34" charset="-122"/>
              </a:rPr>
              <a:t>HTC-DC Net</a:t>
            </a:r>
          </a:p>
        </p:txBody>
      </p:sp>
    </p:spTree>
    <p:extLst>
      <p:ext uri="{BB962C8B-B14F-4D97-AF65-F5344CB8AC3E}">
        <p14:creationId xmlns:p14="http://schemas.microsoft.com/office/powerpoint/2010/main" val="42558363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D5439-2CC4-1749-D4C6-D4671C648E21}"/>
            </a:ext>
          </a:extLst>
        </p:cNvPr>
        <p:cNvGrpSpPr/>
        <p:nvPr/>
      </p:nvGrpSpPr>
      <p:grpSpPr>
        <a:xfrm>
          <a:off x="0" y="0"/>
          <a:ext cx="0" cy="0"/>
          <a:chOff x="0" y="0"/>
          <a:chExt cx="0" cy="0"/>
        </a:xfrm>
      </p:grpSpPr>
      <p:pic>
        <p:nvPicPr>
          <p:cNvPr id="8" name="图片 7">
            <a:extLst>
              <a:ext uri="{FF2B5EF4-FFF2-40B4-BE49-F238E27FC236}">
                <a16:creationId xmlns:a16="http://schemas.microsoft.com/office/drawing/2014/main" id="{0CDEF1DD-4201-BB36-DB5E-458ABE5FEB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60"/>
            <a:ext cx="12192000" cy="6858000"/>
          </a:xfrm>
          <a:prstGeom prst="rect">
            <a:avLst/>
          </a:prstGeom>
        </p:spPr>
      </p:pic>
      <p:sp>
        <p:nvSpPr>
          <p:cNvPr id="4" name="矩形 3">
            <a:extLst>
              <a:ext uri="{FF2B5EF4-FFF2-40B4-BE49-F238E27FC236}">
                <a16:creationId xmlns:a16="http://schemas.microsoft.com/office/drawing/2014/main" id="{F92E89B0-958B-0B58-8236-428A3CFABACD}"/>
              </a:ext>
            </a:extLst>
          </p:cNvPr>
          <p:cNvSpPr/>
          <p:nvPr/>
        </p:nvSpPr>
        <p:spPr>
          <a:xfrm>
            <a:off x="0" y="1604575"/>
            <a:ext cx="12192000" cy="2540675"/>
          </a:xfrm>
          <a:prstGeom prst="rect">
            <a:avLst/>
          </a:prstGeom>
          <a:solidFill>
            <a:schemeClr val="accent1"/>
          </a:solidFill>
          <a:ln>
            <a:solidFill>
              <a:srgbClr val="C1CB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60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cxnSp>
        <p:nvCxnSpPr>
          <p:cNvPr id="5" name="直接连接符 4">
            <a:extLst>
              <a:ext uri="{FF2B5EF4-FFF2-40B4-BE49-F238E27FC236}">
                <a16:creationId xmlns:a16="http://schemas.microsoft.com/office/drawing/2014/main" id="{259C85BD-8ECF-DA67-E47B-C9AF03D4A0D1}"/>
              </a:ext>
            </a:extLst>
          </p:cNvPr>
          <p:cNvCxnSpPr/>
          <p:nvPr/>
        </p:nvCxnSpPr>
        <p:spPr>
          <a:xfrm>
            <a:off x="0" y="1954754"/>
            <a:ext cx="12192000" cy="0"/>
          </a:xfrm>
          <a:prstGeom prst="line">
            <a:avLst/>
          </a:prstGeom>
          <a:ln w="12700">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E407BBE8-C42C-3E4F-B6BA-0042D9E27DE0}"/>
              </a:ext>
            </a:extLst>
          </p:cNvPr>
          <p:cNvCxnSpPr/>
          <p:nvPr/>
        </p:nvCxnSpPr>
        <p:spPr>
          <a:xfrm>
            <a:off x="0" y="3775947"/>
            <a:ext cx="12192000" cy="0"/>
          </a:xfrm>
          <a:prstGeom prst="line">
            <a:avLst/>
          </a:prstGeom>
          <a:ln w="12700">
            <a:solidFill>
              <a:schemeClr val="bg1"/>
            </a:solidFill>
            <a:prstDash val="lgDash"/>
          </a:ln>
        </p:spPr>
        <p:style>
          <a:lnRef idx="1">
            <a:schemeClr val="accent1"/>
          </a:lnRef>
          <a:fillRef idx="0">
            <a:schemeClr val="accent1"/>
          </a:fillRef>
          <a:effectRef idx="0">
            <a:schemeClr val="accent1"/>
          </a:effectRef>
          <a:fontRef idx="minor">
            <a:schemeClr val="tx1"/>
          </a:fontRef>
        </p:style>
      </p:cxnSp>
      <p:pic>
        <p:nvPicPr>
          <p:cNvPr id="7" name="图片 6" descr="标志规范000">
            <a:extLst>
              <a:ext uri="{FF2B5EF4-FFF2-40B4-BE49-F238E27FC236}">
                <a16:creationId xmlns:a16="http://schemas.microsoft.com/office/drawing/2014/main" id="{87F48921-02B6-23BF-4C87-B85A7DECC506}"/>
              </a:ext>
            </a:extLst>
          </p:cNvPr>
          <p:cNvPicPr>
            <a:picLocks noChangeAspect="1"/>
          </p:cNvPicPr>
          <p:nvPr/>
        </p:nvPicPr>
        <p:blipFill>
          <a:blip r:embed="rId3">
            <a:extLst>
              <a:ext uri="{BEBA8EAE-BF5A-486C-A8C5-ECC9F3942E4B}">
                <a14:imgProps xmlns:a14="http://schemas.microsoft.com/office/drawing/2010/main">
                  <a14:imgLayer r:embed="rId4">
                    <a14:imgEffect>
                      <a14:artisticGlowEdges/>
                    </a14:imgEffect>
                  </a14:imgLayer>
                </a14:imgProps>
              </a:ext>
            </a:extLst>
          </a:blip>
          <a:stretch>
            <a:fillRect/>
          </a:stretch>
        </p:blipFill>
        <p:spPr>
          <a:xfrm>
            <a:off x="152400" y="-351532"/>
            <a:ext cx="3911456" cy="2092471"/>
          </a:xfrm>
          <a:prstGeom prst="rect">
            <a:avLst/>
          </a:prstGeom>
        </p:spPr>
      </p:pic>
      <p:sp>
        <p:nvSpPr>
          <p:cNvPr id="9" name="文本框 8">
            <a:extLst>
              <a:ext uri="{FF2B5EF4-FFF2-40B4-BE49-F238E27FC236}">
                <a16:creationId xmlns:a16="http://schemas.microsoft.com/office/drawing/2014/main" id="{79CC111F-3F74-A916-F969-03BC1B03452B}"/>
              </a:ext>
            </a:extLst>
          </p:cNvPr>
          <p:cNvSpPr txBox="1"/>
          <p:nvPr/>
        </p:nvSpPr>
        <p:spPr>
          <a:xfrm>
            <a:off x="697522" y="2237518"/>
            <a:ext cx="10796954" cy="1107996"/>
          </a:xfrm>
          <a:prstGeom prst="rect">
            <a:avLst/>
          </a:prstGeom>
          <a:noFill/>
        </p:spPr>
        <p:txBody>
          <a:bodyPr wrap="square" rtlCol="0">
            <a:spAutoFit/>
          </a:bodyPr>
          <a:lstStyle/>
          <a:p>
            <a:pPr algn="ctr"/>
            <a:r>
              <a:rPr lang="en-US" altLang="zh-CN" sz="6600" spc="600">
                <a:solidFill>
                  <a:schemeClr val="bg1"/>
                </a:solidFill>
                <a:latin typeface="微软雅黑" panose="020B0503020204020204" pitchFamily="34" charset="-122"/>
                <a:ea typeface="微软雅黑" panose="020B0503020204020204" pitchFamily="34" charset="-122"/>
                <a:sym typeface="思源黑体 CN Bold" panose="020B0800000000000000" pitchFamily="34" charset="-122"/>
              </a:rPr>
              <a:t>THANKS</a:t>
            </a:r>
            <a:endParaRPr lang="zh-CN" altLang="en-US" sz="6600" spc="600" dirty="0">
              <a:solidFill>
                <a:schemeClr val="bg1"/>
              </a:solidFill>
              <a:latin typeface="微软雅黑" panose="020B0503020204020204" pitchFamily="34" charset="-122"/>
              <a:ea typeface="微软雅黑" panose="020B0503020204020204" pitchFamily="34" charset="-122"/>
              <a:sym typeface="思源黑体 CN Bold" panose="020B0800000000000000" pitchFamily="34" charset="-122"/>
            </a:endParaRPr>
          </a:p>
        </p:txBody>
      </p:sp>
      <p:sp>
        <p:nvSpPr>
          <p:cNvPr id="10" name="文本框 9">
            <a:extLst>
              <a:ext uri="{FF2B5EF4-FFF2-40B4-BE49-F238E27FC236}">
                <a16:creationId xmlns:a16="http://schemas.microsoft.com/office/drawing/2014/main" id="{4AAA2CD2-20EF-D5ED-F02A-DFF589F5EC43}"/>
              </a:ext>
            </a:extLst>
          </p:cNvPr>
          <p:cNvSpPr txBox="1"/>
          <p:nvPr/>
        </p:nvSpPr>
        <p:spPr>
          <a:xfrm>
            <a:off x="4690914" y="4904334"/>
            <a:ext cx="2954010" cy="1135054"/>
          </a:xfrm>
          <a:prstGeom prst="rect">
            <a:avLst/>
          </a:prstGeom>
          <a:noFill/>
        </p:spPr>
        <p:txBody>
          <a:bodyPr wrap="square" rtlCol="0">
            <a:spAutoFit/>
          </a:bodyPr>
          <a:lstStyle/>
          <a:p>
            <a:pPr algn="ctr">
              <a:lnSpc>
                <a:spcPct val="150000"/>
              </a:lnSpc>
            </a:pPr>
            <a:r>
              <a:rPr lang="zh-CN" altLang="en-US" sz="2400">
                <a:latin typeface="微软雅黑" panose="020B0503020204020204" pitchFamily="34" charset="-122"/>
                <a:ea typeface="微软雅黑" panose="020B0503020204020204" pitchFamily="34" charset="-122"/>
              </a:rPr>
              <a:t>王润桥</a:t>
            </a:r>
            <a:endParaRPr lang="en-US" altLang="zh-CN" sz="2400" dirty="0">
              <a:latin typeface="微软雅黑" panose="020B0503020204020204" pitchFamily="34" charset="-122"/>
              <a:ea typeface="微软雅黑" panose="020B0503020204020204" pitchFamily="34" charset="-122"/>
            </a:endParaRPr>
          </a:p>
          <a:p>
            <a:pPr algn="ctr">
              <a:lnSpc>
                <a:spcPct val="150000"/>
              </a:lnSpc>
            </a:pPr>
            <a:r>
              <a:rPr lang="en-US" altLang="zh-CN" sz="2400">
                <a:latin typeface="微软雅黑" panose="020B0503020204020204" pitchFamily="34" charset="-122"/>
                <a:ea typeface="微软雅黑" panose="020B0503020204020204" pitchFamily="34" charset="-122"/>
              </a:rPr>
              <a:t>2024.2.21</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21821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CC1A9-ECA7-D058-089C-DA85BACBC4C7}"/>
            </a:ext>
          </a:extLst>
        </p:cNvPr>
        <p:cNvGrpSpPr/>
        <p:nvPr/>
      </p:nvGrpSpPr>
      <p:grpSpPr>
        <a:xfrm>
          <a:off x="0" y="0"/>
          <a:ext cx="0" cy="0"/>
          <a:chOff x="0" y="0"/>
          <a:chExt cx="0" cy="0"/>
        </a:xfrm>
      </p:grpSpPr>
      <p:grpSp>
        <p:nvGrpSpPr>
          <p:cNvPr id="3" name="组合 2">
            <a:extLst>
              <a:ext uri="{FF2B5EF4-FFF2-40B4-BE49-F238E27FC236}">
                <a16:creationId xmlns:a16="http://schemas.microsoft.com/office/drawing/2014/main" id="{533FB78E-39F8-67F2-1950-5B43750AC221}"/>
              </a:ext>
            </a:extLst>
          </p:cNvPr>
          <p:cNvGrpSpPr/>
          <p:nvPr/>
        </p:nvGrpSpPr>
        <p:grpSpPr>
          <a:xfrm>
            <a:off x="375791" y="197818"/>
            <a:ext cx="506025" cy="461665"/>
            <a:chOff x="341222" y="264270"/>
            <a:chExt cx="386682" cy="330315"/>
          </a:xfrm>
        </p:grpSpPr>
        <p:sp>
          <p:nvSpPr>
            <p:cNvPr id="4" name="AutoShape 23">
              <a:extLst>
                <a:ext uri="{FF2B5EF4-FFF2-40B4-BE49-F238E27FC236}">
                  <a16:creationId xmlns:a16="http://schemas.microsoft.com/office/drawing/2014/main" id="{C19CF967-2246-D16B-D56B-F9136B90D9D1}"/>
                </a:ext>
              </a:extLst>
            </p:cNvPr>
            <p:cNvSpPr/>
            <p:nvPr/>
          </p:nvSpPr>
          <p:spPr>
            <a:xfrm>
              <a:off x="341222" y="266483"/>
              <a:ext cx="63111" cy="63111"/>
            </a:xfrm>
            <a:prstGeom prst="ellipse">
              <a:avLst/>
            </a:prstGeom>
            <a:solidFill>
              <a:schemeClr val="accent1"/>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5" name="AutoShape 24">
              <a:extLst>
                <a:ext uri="{FF2B5EF4-FFF2-40B4-BE49-F238E27FC236}">
                  <a16:creationId xmlns:a16="http://schemas.microsoft.com/office/drawing/2014/main" id="{599A0FF5-F635-4A6F-4806-7FF0483D48A5}"/>
                </a:ext>
              </a:extLst>
            </p:cNvPr>
            <p:cNvSpPr/>
            <p:nvPr/>
          </p:nvSpPr>
          <p:spPr>
            <a:xfrm>
              <a:off x="431287" y="264270"/>
              <a:ext cx="58603" cy="58603"/>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6" name="AutoShape 25">
              <a:extLst>
                <a:ext uri="{FF2B5EF4-FFF2-40B4-BE49-F238E27FC236}">
                  <a16:creationId xmlns:a16="http://schemas.microsoft.com/office/drawing/2014/main" id="{FCD5342A-3722-8CB4-2832-C15794FCD3AA}"/>
                </a:ext>
              </a:extLst>
            </p:cNvPr>
            <p:cNvSpPr/>
            <p:nvPr/>
          </p:nvSpPr>
          <p:spPr>
            <a:xfrm>
              <a:off x="516844" y="265558"/>
              <a:ext cx="56028" cy="56028"/>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7" name="AutoShape 26">
              <a:extLst>
                <a:ext uri="{FF2B5EF4-FFF2-40B4-BE49-F238E27FC236}">
                  <a16:creationId xmlns:a16="http://schemas.microsoft.com/office/drawing/2014/main" id="{2FC24D3F-16EC-33F4-397B-741EC40DAF59}"/>
                </a:ext>
              </a:extLst>
            </p:cNvPr>
            <p:cNvSpPr/>
            <p:nvPr/>
          </p:nvSpPr>
          <p:spPr>
            <a:xfrm>
              <a:off x="599826" y="272285"/>
              <a:ext cx="51928" cy="5192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8" name="AutoShape 27">
              <a:extLst>
                <a:ext uri="{FF2B5EF4-FFF2-40B4-BE49-F238E27FC236}">
                  <a16:creationId xmlns:a16="http://schemas.microsoft.com/office/drawing/2014/main" id="{EE29FAE7-2705-BB5D-0B51-0C1486FA51B9}"/>
                </a:ext>
              </a:extLst>
            </p:cNvPr>
            <p:cNvSpPr/>
            <p:nvPr/>
          </p:nvSpPr>
          <p:spPr>
            <a:xfrm>
              <a:off x="678709" y="269186"/>
              <a:ext cx="49195" cy="4919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9" name="AutoShape 28">
              <a:extLst>
                <a:ext uri="{FF2B5EF4-FFF2-40B4-BE49-F238E27FC236}">
                  <a16:creationId xmlns:a16="http://schemas.microsoft.com/office/drawing/2014/main" id="{9E0AD96B-23E3-3DDF-2EF1-26146745309A}"/>
                </a:ext>
              </a:extLst>
            </p:cNvPr>
            <p:cNvSpPr/>
            <p:nvPr/>
          </p:nvSpPr>
          <p:spPr>
            <a:xfrm>
              <a:off x="341222" y="354813"/>
              <a:ext cx="63111" cy="63111"/>
            </a:xfrm>
            <a:prstGeom prst="ellipse">
              <a:avLst/>
            </a:prstGeom>
            <a:solidFill>
              <a:schemeClr val="accent1"/>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0" name="AutoShape 29">
              <a:extLst>
                <a:ext uri="{FF2B5EF4-FFF2-40B4-BE49-F238E27FC236}">
                  <a16:creationId xmlns:a16="http://schemas.microsoft.com/office/drawing/2014/main" id="{EFF8CEB6-D863-5471-8236-5BDB9DC495EE}"/>
                </a:ext>
              </a:extLst>
            </p:cNvPr>
            <p:cNvSpPr/>
            <p:nvPr/>
          </p:nvSpPr>
          <p:spPr>
            <a:xfrm>
              <a:off x="431287" y="352601"/>
              <a:ext cx="58603" cy="58603"/>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1" name="AutoShape 30">
              <a:extLst>
                <a:ext uri="{FF2B5EF4-FFF2-40B4-BE49-F238E27FC236}">
                  <a16:creationId xmlns:a16="http://schemas.microsoft.com/office/drawing/2014/main" id="{9407DD5E-C2C5-4114-8A92-73CB787FAD39}"/>
                </a:ext>
              </a:extLst>
            </p:cNvPr>
            <p:cNvSpPr/>
            <p:nvPr/>
          </p:nvSpPr>
          <p:spPr>
            <a:xfrm>
              <a:off x="516844" y="353888"/>
              <a:ext cx="56028" cy="56028"/>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2" name="AutoShape 31">
              <a:extLst>
                <a:ext uri="{FF2B5EF4-FFF2-40B4-BE49-F238E27FC236}">
                  <a16:creationId xmlns:a16="http://schemas.microsoft.com/office/drawing/2014/main" id="{3B7ADBD9-F0D5-03BC-4998-6A19145BE486}"/>
                </a:ext>
              </a:extLst>
            </p:cNvPr>
            <p:cNvSpPr/>
            <p:nvPr/>
          </p:nvSpPr>
          <p:spPr>
            <a:xfrm>
              <a:off x="599826" y="360616"/>
              <a:ext cx="51928" cy="5192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3" name="AutoShape 32">
              <a:extLst>
                <a:ext uri="{FF2B5EF4-FFF2-40B4-BE49-F238E27FC236}">
                  <a16:creationId xmlns:a16="http://schemas.microsoft.com/office/drawing/2014/main" id="{9B2336CE-8003-C199-211E-E7AADA06FB99}"/>
                </a:ext>
              </a:extLst>
            </p:cNvPr>
            <p:cNvSpPr/>
            <p:nvPr/>
          </p:nvSpPr>
          <p:spPr>
            <a:xfrm>
              <a:off x="678709" y="357516"/>
              <a:ext cx="49195" cy="4919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4" name="AutoShape 33">
              <a:extLst>
                <a:ext uri="{FF2B5EF4-FFF2-40B4-BE49-F238E27FC236}">
                  <a16:creationId xmlns:a16="http://schemas.microsoft.com/office/drawing/2014/main" id="{830A524A-84B4-85B2-E20C-66582D5BF982}"/>
                </a:ext>
              </a:extLst>
            </p:cNvPr>
            <p:cNvSpPr/>
            <p:nvPr/>
          </p:nvSpPr>
          <p:spPr>
            <a:xfrm>
              <a:off x="341222" y="443143"/>
              <a:ext cx="63111" cy="63111"/>
            </a:xfrm>
            <a:prstGeom prst="ellipse">
              <a:avLst/>
            </a:prstGeom>
            <a:solidFill>
              <a:schemeClr val="accent1"/>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5" name="AutoShape 34">
              <a:extLst>
                <a:ext uri="{FF2B5EF4-FFF2-40B4-BE49-F238E27FC236}">
                  <a16:creationId xmlns:a16="http://schemas.microsoft.com/office/drawing/2014/main" id="{712982B7-1FB4-7DDD-0EFE-130A1EC1292F}"/>
                </a:ext>
              </a:extLst>
            </p:cNvPr>
            <p:cNvSpPr/>
            <p:nvPr/>
          </p:nvSpPr>
          <p:spPr>
            <a:xfrm>
              <a:off x="431287" y="440931"/>
              <a:ext cx="58603" cy="58603"/>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6" name="AutoShape 35">
              <a:extLst>
                <a:ext uri="{FF2B5EF4-FFF2-40B4-BE49-F238E27FC236}">
                  <a16:creationId xmlns:a16="http://schemas.microsoft.com/office/drawing/2014/main" id="{E4CF103A-A55E-C697-3113-AD3A5EC90EF3}"/>
                </a:ext>
              </a:extLst>
            </p:cNvPr>
            <p:cNvSpPr/>
            <p:nvPr/>
          </p:nvSpPr>
          <p:spPr>
            <a:xfrm>
              <a:off x="516844" y="442218"/>
              <a:ext cx="56028" cy="56028"/>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7" name="AutoShape 36">
              <a:extLst>
                <a:ext uri="{FF2B5EF4-FFF2-40B4-BE49-F238E27FC236}">
                  <a16:creationId xmlns:a16="http://schemas.microsoft.com/office/drawing/2014/main" id="{300DB397-29E5-A3FE-947E-2BE856D505D8}"/>
                </a:ext>
              </a:extLst>
            </p:cNvPr>
            <p:cNvSpPr/>
            <p:nvPr/>
          </p:nvSpPr>
          <p:spPr>
            <a:xfrm>
              <a:off x="599826" y="448946"/>
              <a:ext cx="51928" cy="5192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8" name="AutoShape 37">
              <a:extLst>
                <a:ext uri="{FF2B5EF4-FFF2-40B4-BE49-F238E27FC236}">
                  <a16:creationId xmlns:a16="http://schemas.microsoft.com/office/drawing/2014/main" id="{28886AB7-DCB0-789C-AC8C-B95922257D30}"/>
                </a:ext>
              </a:extLst>
            </p:cNvPr>
            <p:cNvSpPr/>
            <p:nvPr/>
          </p:nvSpPr>
          <p:spPr>
            <a:xfrm>
              <a:off x="678709" y="445846"/>
              <a:ext cx="49195" cy="4919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9" name="AutoShape 38">
              <a:extLst>
                <a:ext uri="{FF2B5EF4-FFF2-40B4-BE49-F238E27FC236}">
                  <a16:creationId xmlns:a16="http://schemas.microsoft.com/office/drawing/2014/main" id="{57FF4A41-3179-1EB5-3CB5-E0028FE46FF2}"/>
                </a:ext>
              </a:extLst>
            </p:cNvPr>
            <p:cNvSpPr/>
            <p:nvPr/>
          </p:nvSpPr>
          <p:spPr>
            <a:xfrm>
              <a:off x="341222" y="531474"/>
              <a:ext cx="63111" cy="63111"/>
            </a:xfrm>
            <a:prstGeom prst="ellipse">
              <a:avLst/>
            </a:prstGeom>
            <a:solidFill>
              <a:schemeClr val="accent1"/>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20" name="AutoShape 39">
              <a:extLst>
                <a:ext uri="{FF2B5EF4-FFF2-40B4-BE49-F238E27FC236}">
                  <a16:creationId xmlns:a16="http://schemas.microsoft.com/office/drawing/2014/main" id="{DBDFEB5F-C3F4-4E55-8192-8006A07872A3}"/>
                </a:ext>
              </a:extLst>
            </p:cNvPr>
            <p:cNvSpPr/>
            <p:nvPr/>
          </p:nvSpPr>
          <p:spPr>
            <a:xfrm>
              <a:off x="431287" y="529261"/>
              <a:ext cx="58603" cy="58603"/>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21" name="AutoShape 40">
              <a:extLst>
                <a:ext uri="{FF2B5EF4-FFF2-40B4-BE49-F238E27FC236}">
                  <a16:creationId xmlns:a16="http://schemas.microsoft.com/office/drawing/2014/main" id="{7232016A-705F-B67E-8D27-5338A2A2C2C8}"/>
                </a:ext>
              </a:extLst>
            </p:cNvPr>
            <p:cNvSpPr/>
            <p:nvPr/>
          </p:nvSpPr>
          <p:spPr>
            <a:xfrm>
              <a:off x="516844" y="530549"/>
              <a:ext cx="56028" cy="56028"/>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22" name="AutoShape 41">
              <a:extLst>
                <a:ext uri="{FF2B5EF4-FFF2-40B4-BE49-F238E27FC236}">
                  <a16:creationId xmlns:a16="http://schemas.microsoft.com/office/drawing/2014/main" id="{04D44D43-7308-16DC-ECA6-D199A63E3E5D}"/>
                </a:ext>
              </a:extLst>
            </p:cNvPr>
            <p:cNvSpPr/>
            <p:nvPr/>
          </p:nvSpPr>
          <p:spPr>
            <a:xfrm>
              <a:off x="599826" y="537276"/>
              <a:ext cx="51928" cy="5192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23" name="AutoShape 42">
              <a:extLst>
                <a:ext uri="{FF2B5EF4-FFF2-40B4-BE49-F238E27FC236}">
                  <a16:creationId xmlns:a16="http://schemas.microsoft.com/office/drawing/2014/main" id="{D2BEEC70-0757-0019-2D19-5E1D133A2BE0}"/>
                </a:ext>
              </a:extLst>
            </p:cNvPr>
            <p:cNvSpPr/>
            <p:nvPr/>
          </p:nvSpPr>
          <p:spPr>
            <a:xfrm>
              <a:off x="678709" y="534176"/>
              <a:ext cx="49195" cy="4919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grpSp>
      <p:sp>
        <p:nvSpPr>
          <p:cNvPr id="26" name="文本框 25">
            <a:extLst>
              <a:ext uri="{FF2B5EF4-FFF2-40B4-BE49-F238E27FC236}">
                <a16:creationId xmlns:a16="http://schemas.microsoft.com/office/drawing/2014/main" id="{2626580D-BD58-B004-9540-B8CF9C67E904}"/>
              </a:ext>
            </a:extLst>
          </p:cNvPr>
          <p:cNvSpPr txBox="1"/>
          <p:nvPr/>
        </p:nvSpPr>
        <p:spPr>
          <a:xfrm>
            <a:off x="979023" y="177012"/>
            <a:ext cx="6039844" cy="523220"/>
          </a:xfrm>
          <a:prstGeom prst="rect">
            <a:avLst/>
          </a:prstGeom>
          <a:noFill/>
        </p:spPr>
        <p:txBody>
          <a:bodyPr wrap="square" rtlCol="0">
            <a:spAutoFit/>
          </a:bodyPr>
          <a:lstStyle/>
          <a:p>
            <a:pPr algn="l"/>
            <a:r>
              <a:rPr lang="zh-CN" altLang="en-US" sz="2800">
                <a:solidFill>
                  <a:schemeClr val="accent1"/>
                </a:solidFill>
                <a:latin typeface="微软雅黑" panose="020B0503020204020204" pitchFamily="34" charset="-122"/>
                <a:ea typeface="微软雅黑" panose="020B0503020204020204" pitchFamily="34" charset="-122"/>
                <a:sym typeface="思源黑体 CN Bold" panose="020B0800000000000000" pitchFamily="34" charset="-122"/>
              </a:rPr>
              <a:t>单目遥感影像的建筑物高度估计方法</a:t>
            </a:r>
            <a:endParaRPr lang="en-US" altLang="zh-CN" sz="2800">
              <a:solidFill>
                <a:schemeClr val="accent1"/>
              </a:solidFill>
              <a:latin typeface="微软雅黑" panose="020B0503020204020204" pitchFamily="34" charset="-122"/>
              <a:ea typeface="微软雅黑" panose="020B0503020204020204" pitchFamily="34" charset="-122"/>
              <a:sym typeface="思源黑体 CN Bold" panose="020B0800000000000000" pitchFamily="34" charset="-122"/>
            </a:endParaRPr>
          </a:p>
        </p:txBody>
      </p:sp>
      <p:sp>
        <p:nvSpPr>
          <p:cNvPr id="2" name="文本框 1">
            <a:extLst>
              <a:ext uri="{FF2B5EF4-FFF2-40B4-BE49-F238E27FC236}">
                <a16:creationId xmlns:a16="http://schemas.microsoft.com/office/drawing/2014/main" id="{2F6879BB-FE2A-8057-3108-E9C5E0497306}"/>
              </a:ext>
            </a:extLst>
          </p:cNvPr>
          <p:cNvSpPr txBox="1"/>
          <p:nvPr/>
        </p:nvSpPr>
        <p:spPr>
          <a:xfrm>
            <a:off x="607163" y="1455620"/>
            <a:ext cx="10796647" cy="3277116"/>
          </a:xfrm>
          <a:prstGeom prst="rect">
            <a:avLst/>
          </a:prstGeom>
          <a:noFill/>
        </p:spPr>
        <p:txBody>
          <a:bodyPr wrap="square">
            <a:spAutoFit/>
          </a:bodyPr>
          <a:lstStyle/>
          <a:p>
            <a:pPr indent="540000">
              <a:lnSpc>
                <a:spcPct val="150000"/>
              </a:lnSpc>
            </a:pPr>
            <a:r>
              <a:rPr lang="zh-CN" altLang="en-US" sz="2000" b="1">
                <a:solidFill>
                  <a:srgbClr val="002060"/>
                </a:solidFill>
                <a:latin typeface="+mn-ea"/>
                <a:cs typeface="Times New Roman" panose="02020603050405020304" pitchFamily="18" charset="0"/>
              </a:rPr>
              <a:t>建筑物高度可从</a:t>
            </a:r>
            <a:r>
              <a:rPr lang="en-US" altLang="zh-CN" sz="2000" b="1">
                <a:solidFill>
                  <a:srgbClr val="002060"/>
                </a:solidFill>
                <a:latin typeface="+mn-ea"/>
                <a:cs typeface="Times New Roman" panose="02020603050405020304" pitchFamily="18" charset="0"/>
              </a:rPr>
              <a:t>Lidar</a:t>
            </a:r>
            <a:r>
              <a:rPr lang="zh-CN" altLang="en-US" sz="2000" b="1">
                <a:solidFill>
                  <a:srgbClr val="002060"/>
                </a:solidFill>
                <a:latin typeface="+mn-ea"/>
                <a:cs typeface="Times New Roman" panose="02020603050405020304" pitchFamily="18" charset="0"/>
              </a:rPr>
              <a:t>等一些三维传感器，合成孔径雷达（</a:t>
            </a:r>
            <a:r>
              <a:rPr lang="en-US" altLang="zh-CN" sz="2000" b="1">
                <a:solidFill>
                  <a:srgbClr val="002060"/>
                </a:solidFill>
                <a:latin typeface="+mn-ea"/>
                <a:cs typeface="Times New Roman" panose="02020603050405020304" pitchFamily="18" charset="0"/>
              </a:rPr>
              <a:t>SAR</a:t>
            </a:r>
            <a:r>
              <a:rPr lang="zh-CN" altLang="en-US" sz="2000" b="1">
                <a:solidFill>
                  <a:srgbClr val="002060"/>
                </a:solidFill>
                <a:latin typeface="+mn-ea"/>
                <a:cs typeface="Times New Roman" panose="02020603050405020304" pitchFamily="18" charset="0"/>
              </a:rPr>
              <a:t>），立体像对等数据中提取，但这些数据的使用受到许多条件的制约。</a:t>
            </a:r>
            <a:r>
              <a:rPr lang="en-US" altLang="zh-CN" sz="2000" b="1">
                <a:solidFill>
                  <a:srgbClr val="002060"/>
                </a:solidFill>
                <a:latin typeface="+mn-ea"/>
                <a:cs typeface="Times New Roman" panose="02020603050405020304" pitchFamily="18" charset="0"/>
              </a:rPr>
              <a:t>Lidar</a:t>
            </a:r>
            <a:r>
              <a:rPr lang="zh-CN" altLang="en-US" sz="2000" b="1">
                <a:solidFill>
                  <a:srgbClr val="002060"/>
                </a:solidFill>
                <a:latin typeface="+mn-ea"/>
                <a:cs typeface="Times New Roman" panose="02020603050405020304" pitchFamily="18" charset="0"/>
              </a:rPr>
              <a:t>成本高昂，</a:t>
            </a:r>
            <a:r>
              <a:rPr lang="en-US" altLang="zh-CN" sz="2000" b="1">
                <a:solidFill>
                  <a:srgbClr val="002060"/>
                </a:solidFill>
                <a:latin typeface="+mn-ea"/>
                <a:cs typeface="Times New Roman" panose="02020603050405020304" pitchFamily="18" charset="0"/>
              </a:rPr>
              <a:t>SAR</a:t>
            </a:r>
            <a:r>
              <a:rPr lang="zh-CN" altLang="en-US" sz="2000" b="1">
                <a:solidFill>
                  <a:srgbClr val="002060"/>
                </a:solidFill>
                <a:latin typeface="+mn-ea"/>
                <a:cs typeface="Times New Roman" panose="02020603050405020304" pitchFamily="18" charset="0"/>
              </a:rPr>
              <a:t>在城市建筑密集区域受到限制，立体像对数据需要在质量和数量中做出取舍。</a:t>
            </a:r>
            <a:endParaRPr lang="en-US" altLang="zh-CN" sz="2000" b="1">
              <a:solidFill>
                <a:srgbClr val="002060"/>
              </a:solidFill>
              <a:latin typeface="+mn-ea"/>
              <a:cs typeface="Times New Roman" panose="02020603050405020304" pitchFamily="18" charset="0"/>
            </a:endParaRPr>
          </a:p>
          <a:p>
            <a:pPr indent="540000">
              <a:lnSpc>
                <a:spcPct val="150000"/>
              </a:lnSpc>
            </a:pPr>
            <a:r>
              <a:rPr lang="zh-CN" altLang="en-US" sz="2000" b="1">
                <a:solidFill>
                  <a:srgbClr val="002060"/>
                </a:solidFill>
                <a:latin typeface="+mn-ea"/>
                <a:cs typeface="Times New Roman" panose="02020603050405020304" pitchFamily="18" charset="0"/>
              </a:rPr>
              <a:t>而单目遥感影像泛用性强，数量丰富，能弥补以上数据的不足，问题在于如何从中挖掘出隐藏的高度信息。单目遥感影像的建筑物高度估计早期主要是通过</a:t>
            </a:r>
            <a:r>
              <a:rPr lang="zh-CN" altLang="en-US" sz="2000" b="1">
                <a:solidFill>
                  <a:srgbClr val="FF0000"/>
                </a:solidFill>
                <a:latin typeface="+mn-ea"/>
                <a:cs typeface="Times New Roman" panose="02020603050405020304" pitchFamily="18" charset="0"/>
              </a:rPr>
              <a:t>阴影投射</a:t>
            </a:r>
            <a:r>
              <a:rPr lang="zh-CN" altLang="en-US" sz="2000" b="1">
                <a:solidFill>
                  <a:srgbClr val="002060"/>
                </a:solidFill>
                <a:latin typeface="+mn-ea"/>
                <a:cs typeface="Times New Roman" panose="02020603050405020304" pitchFamily="18" charset="0"/>
              </a:rPr>
              <a:t>的物理模型，根据阴影长度，太阳参数，反算出建筑物高度，但会受到阴影重叠的影响。但随着数据量扩大以及深度学习方法的出现，解决这个问题成为可能。</a:t>
            </a:r>
            <a:endParaRPr lang="zh-CN" altLang="zh-CN" sz="2000" b="1">
              <a:solidFill>
                <a:srgbClr val="002060"/>
              </a:solidFill>
              <a:latin typeface="+mn-ea"/>
              <a:cs typeface="Times New Roman" panose="02020603050405020304" pitchFamily="18" charset="0"/>
              <a:sym typeface="Helvetica Light"/>
            </a:endParaRPr>
          </a:p>
        </p:txBody>
      </p:sp>
    </p:spTree>
    <p:extLst>
      <p:ext uri="{BB962C8B-B14F-4D97-AF65-F5344CB8AC3E}">
        <p14:creationId xmlns:p14="http://schemas.microsoft.com/office/powerpoint/2010/main" val="3218300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6B915-7266-889B-31C5-8B0CE26CF7AC}"/>
            </a:ext>
          </a:extLst>
        </p:cNvPr>
        <p:cNvGrpSpPr/>
        <p:nvPr/>
      </p:nvGrpSpPr>
      <p:grpSpPr>
        <a:xfrm>
          <a:off x="0" y="0"/>
          <a:ext cx="0" cy="0"/>
          <a:chOff x="0" y="0"/>
          <a:chExt cx="0" cy="0"/>
        </a:xfrm>
      </p:grpSpPr>
      <p:grpSp>
        <p:nvGrpSpPr>
          <p:cNvPr id="3" name="组合 2">
            <a:extLst>
              <a:ext uri="{FF2B5EF4-FFF2-40B4-BE49-F238E27FC236}">
                <a16:creationId xmlns:a16="http://schemas.microsoft.com/office/drawing/2014/main" id="{45971DC8-D168-28F3-E1EB-732E119FB872}"/>
              </a:ext>
            </a:extLst>
          </p:cNvPr>
          <p:cNvGrpSpPr/>
          <p:nvPr/>
        </p:nvGrpSpPr>
        <p:grpSpPr>
          <a:xfrm>
            <a:off x="375791" y="197818"/>
            <a:ext cx="506025" cy="461665"/>
            <a:chOff x="341222" y="264270"/>
            <a:chExt cx="386682" cy="330315"/>
          </a:xfrm>
        </p:grpSpPr>
        <p:sp>
          <p:nvSpPr>
            <p:cNvPr id="4" name="AutoShape 23">
              <a:extLst>
                <a:ext uri="{FF2B5EF4-FFF2-40B4-BE49-F238E27FC236}">
                  <a16:creationId xmlns:a16="http://schemas.microsoft.com/office/drawing/2014/main" id="{1860500D-2176-567F-CA07-4A0F9C7077AE}"/>
                </a:ext>
              </a:extLst>
            </p:cNvPr>
            <p:cNvSpPr/>
            <p:nvPr/>
          </p:nvSpPr>
          <p:spPr>
            <a:xfrm>
              <a:off x="341222" y="266483"/>
              <a:ext cx="63111" cy="63111"/>
            </a:xfrm>
            <a:prstGeom prst="ellipse">
              <a:avLst/>
            </a:prstGeom>
            <a:solidFill>
              <a:schemeClr val="accent1"/>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5" name="AutoShape 24">
              <a:extLst>
                <a:ext uri="{FF2B5EF4-FFF2-40B4-BE49-F238E27FC236}">
                  <a16:creationId xmlns:a16="http://schemas.microsoft.com/office/drawing/2014/main" id="{A61EAE26-B222-F0ED-7C73-62D910205AA8}"/>
                </a:ext>
              </a:extLst>
            </p:cNvPr>
            <p:cNvSpPr/>
            <p:nvPr/>
          </p:nvSpPr>
          <p:spPr>
            <a:xfrm>
              <a:off x="431287" y="264270"/>
              <a:ext cx="58603" cy="58603"/>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6" name="AutoShape 25">
              <a:extLst>
                <a:ext uri="{FF2B5EF4-FFF2-40B4-BE49-F238E27FC236}">
                  <a16:creationId xmlns:a16="http://schemas.microsoft.com/office/drawing/2014/main" id="{7E0757FB-3BCF-8EBC-192A-CBDD715BD9AB}"/>
                </a:ext>
              </a:extLst>
            </p:cNvPr>
            <p:cNvSpPr/>
            <p:nvPr/>
          </p:nvSpPr>
          <p:spPr>
            <a:xfrm>
              <a:off x="516844" y="265558"/>
              <a:ext cx="56028" cy="56028"/>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7" name="AutoShape 26">
              <a:extLst>
                <a:ext uri="{FF2B5EF4-FFF2-40B4-BE49-F238E27FC236}">
                  <a16:creationId xmlns:a16="http://schemas.microsoft.com/office/drawing/2014/main" id="{22068276-0739-DD07-B011-D22816E57E58}"/>
                </a:ext>
              </a:extLst>
            </p:cNvPr>
            <p:cNvSpPr/>
            <p:nvPr/>
          </p:nvSpPr>
          <p:spPr>
            <a:xfrm>
              <a:off x="599826" y="272285"/>
              <a:ext cx="51928" cy="5192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8" name="AutoShape 27">
              <a:extLst>
                <a:ext uri="{FF2B5EF4-FFF2-40B4-BE49-F238E27FC236}">
                  <a16:creationId xmlns:a16="http://schemas.microsoft.com/office/drawing/2014/main" id="{5B4A056F-F140-2B74-3403-0AD2231A3B4C}"/>
                </a:ext>
              </a:extLst>
            </p:cNvPr>
            <p:cNvSpPr/>
            <p:nvPr/>
          </p:nvSpPr>
          <p:spPr>
            <a:xfrm>
              <a:off x="678709" y="269186"/>
              <a:ext cx="49195" cy="4919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9" name="AutoShape 28">
              <a:extLst>
                <a:ext uri="{FF2B5EF4-FFF2-40B4-BE49-F238E27FC236}">
                  <a16:creationId xmlns:a16="http://schemas.microsoft.com/office/drawing/2014/main" id="{06F991E4-AD95-3112-ACA2-DA1EEF7E42E1}"/>
                </a:ext>
              </a:extLst>
            </p:cNvPr>
            <p:cNvSpPr/>
            <p:nvPr/>
          </p:nvSpPr>
          <p:spPr>
            <a:xfrm>
              <a:off x="341222" y="354813"/>
              <a:ext cx="63111" cy="63111"/>
            </a:xfrm>
            <a:prstGeom prst="ellipse">
              <a:avLst/>
            </a:prstGeom>
            <a:solidFill>
              <a:schemeClr val="accent1"/>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0" name="AutoShape 29">
              <a:extLst>
                <a:ext uri="{FF2B5EF4-FFF2-40B4-BE49-F238E27FC236}">
                  <a16:creationId xmlns:a16="http://schemas.microsoft.com/office/drawing/2014/main" id="{C87BA86D-3698-443B-E2CD-DBDB3AE384B8}"/>
                </a:ext>
              </a:extLst>
            </p:cNvPr>
            <p:cNvSpPr/>
            <p:nvPr/>
          </p:nvSpPr>
          <p:spPr>
            <a:xfrm>
              <a:off x="431287" y="352601"/>
              <a:ext cx="58603" cy="58603"/>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1" name="AutoShape 30">
              <a:extLst>
                <a:ext uri="{FF2B5EF4-FFF2-40B4-BE49-F238E27FC236}">
                  <a16:creationId xmlns:a16="http://schemas.microsoft.com/office/drawing/2014/main" id="{2FE22A12-A44E-B4B0-C24E-3EEF8CBE9532}"/>
                </a:ext>
              </a:extLst>
            </p:cNvPr>
            <p:cNvSpPr/>
            <p:nvPr/>
          </p:nvSpPr>
          <p:spPr>
            <a:xfrm>
              <a:off x="516844" y="353888"/>
              <a:ext cx="56028" cy="56028"/>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2" name="AutoShape 31">
              <a:extLst>
                <a:ext uri="{FF2B5EF4-FFF2-40B4-BE49-F238E27FC236}">
                  <a16:creationId xmlns:a16="http://schemas.microsoft.com/office/drawing/2014/main" id="{9EE814B1-1197-6C33-DC96-3FD650A6C789}"/>
                </a:ext>
              </a:extLst>
            </p:cNvPr>
            <p:cNvSpPr/>
            <p:nvPr/>
          </p:nvSpPr>
          <p:spPr>
            <a:xfrm>
              <a:off x="599826" y="360616"/>
              <a:ext cx="51928" cy="5192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3" name="AutoShape 32">
              <a:extLst>
                <a:ext uri="{FF2B5EF4-FFF2-40B4-BE49-F238E27FC236}">
                  <a16:creationId xmlns:a16="http://schemas.microsoft.com/office/drawing/2014/main" id="{B689F0F0-6971-9F2E-801A-25AB7F124C55}"/>
                </a:ext>
              </a:extLst>
            </p:cNvPr>
            <p:cNvSpPr/>
            <p:nvPr/>
          </p:nvSpPr>
          <p:spPr>
            <a:xfrm>
              <a:off x="678709" y="357516"/>
              <a:ext cx="49195" cy="4919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4" name="AutoShape 33">
              <a:extLst>
                <a:ext uri="{FF2B5EF4-FFF2-40B4-BE49-F238E27FC236}">
                  <a16:creationId xmlns:a16="http://schemas.microsoft.com/office/drawing/2014/main" id="{E2595C38-DAE5-56FD-9EAF-A12DD5B2A8A0}"/>
                </a:ext>
              </a:extLst>
            </p:cNvPr>
            <p:cNvSpPr/>
            <p:nvPr/>
          </p:nvSpPr>
          <p:spPr>
            <a:xfrm>
              <a:off x="341222" y="443143"/>
              <a:ext cx="63111" cy="63111"/>
            </a:xfrm>
            <a:prstGeom prst="ellipse">
              <a:avLst/>
            </a:prstGeom>
            <a:solidFill>
              <a:schemeClr val="accent1"/>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5" name="AutoShape 34">
              <a:extLst>
                <a:ext uri="{FF2B5EF4-FFF2-40B4-BE49-F238E27FC236}">
                  <a16:creationId xmlns:a16="http://schemas.microsoft.com/office/drawing/2014/main" id="{08F3C104-B8BC-16A3-40C8-B94655E84738}"/>
                </a:ext>
              </a:extLst>
            </p:cNvPr>
            <p:cNvSpPr/>
            <p:nvPr/>
          </p:nvSpPr>
          <p:spPr>
            <a:xfrm>
              <a:off x="431287" y="440931"/>
              <a:ext cx="58603" cy="58603"/>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6" name="AutoShape 35">
              <a:extLst>
                <a:ext uri="{FF2B5EF4-FFF2-40B4-BE49-F238E27FC236}">
                  <a16:creationId xmlns:a16="http://schemas.microsoft.com/office/drawing/2014/main" id="{45467447-7A8A-4B24-7F2B-447569CC537F}"/>
                </a:ext>
              </a:extLst>
            </p:cNvPr>
            <p:cNvSpPr/>
            <p:nvPr/>
          </p:nvSpPr>
          <p:spPr>
            <a:xfrm>
              <a:off x="516844" y="442218"/>
              <a:ext cx="56028" cy="56028"/>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7" name="AutoShape 36">
              <a:extLst>
                <a:ext uri="{FF2B5EF4-FFF2-40B4-BE49-F238E27FC236}">
                  <a16:creationId xmlns:a16="http://schemas.microsoft.com/office/drawing/2014/main" id="{D8EBF8B6-9BD5-F0F1-46A5-5482FD139D29}"/>
                </a:ext>
              </a:extLst>
            </p:cNvPr>
            <p:cNvSpPr/>
            <p:nvPr/>
          </p:nvSpPr>
          <p:spPr>
            <a:xfrm>
              <a:off x="599826" y="448946"/>
              <a:ext cx="51928" cy="5192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8" name="AutoShape 37">
              <a:extLst>
                <a:ext uri="{FF2B5EF4-FFF2-40B4-BE49-F238E27FC236}">
                  <a16:creationId xmlns:a16="http://schemas.microsoft.com/office/drawing/2014/main" id="{F6BA3606-0ED9-3FD0-495C-E4CA90D44CE4}"/>
                </a:ext>
              </a:extLst>
            </p:cNvPr>
            <p:cNvSpPr/>
            <p:nvPr/>
          </p:nvSpPr>
          <p:spPr>
            <a:xfrm>
              <a:off x="678709" y="445846"/>
              <a:ext cx="49195" cy="4919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9" name="AutoShape 38">
              <a:extLst>
                <a:ext uri="{FF2B5EF4-FFF2-40B4-BE49-F238E27FC236}">
                  <a16:creationId xmlns:a16="http://schemas.microsoft.com/office/drawing/2014/main" id="{323D2B07-29B3-AB31-091D-F68F119529DE}"/>
                </a:ext>
              </a:extLst>
            </p:cNvPr>
            <p:cNvSpPr/>
            <p:nvPr/>
          </p:nvSpPr>
          <p:spPr>
            <a:xfrm>
              <a:off x="341222" y="531474"/>
              <a:ext cx="63111" cy="63111"/>
            </a:xfrm>
            <a:prstGeom prst="ellipse">
              <a:avLst/>
            </a:prstGeom>
            <a:solidFill>
              <a:schemeClr val="accent1"/>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20" name="AutoShape 39">
              <a:extLst>
                <a:ext uri="{FF2B5EF4-FFF2-40B4-BE49-F238E27FC236}">
                  <a16:creationId xmlns:a16="http://schemas.microsoft.com/office/drawing/2014/main" id="{C47BCF7E-7B9C-FD51-19EB-A23B11FC2C4F}"/>
                </a:ext>
              </a:extLst>
            </p:cNvPr>
            <p:cNvSpPr/>
            <p:nvPr/>
          </p:nvSpPr>
          <p:spPr>
            <a:xfrm>
              <a:off x="431287" y="529261"/>
              <a:ext cx="58603" cy="58603"/>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21" name="AutoShape 40">
              <a:extLst>
                <a:ext uri="{FF2B5EF4-FFF2-40B4-BE49-F238E27FC236}">
                  <a16:creationId xmlns:a16="http://schemas.microsoft.com/office/drawing/2014/main" id="{52E0CBEF-E706-B0A1-B26A-FC15507FF6AE}"/>
                </a:ext>
              </a:extLst>
            </p:cNvPr>
            <p:cNvSpPr/>
            <p:nvPr/>
          </p:nvSpPr>
          <p:spPr>
            <a:xfrm>
              <a:off x="516844" y="530549"/>
              <a:ext cx="56028" cy="56028"/>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22" name="AutoShape 41">
              <a:extLst>
                <a:ext uri="{FF2B5EF4-FFF2-40B4-BE49-F238E27FC236}">
                  <a16:creationId xmlns:a16="http://schemas.microsoft.com/office/drawing/2014/main" id="{CCB2B8F0-D391-1862-2C97-FA2445060BCB}"/>
                </a:ext>
              </a:extLst>
            </p:cNvPr>
            <p:cNvSpPr/>
            <p:nvPr/>
          </p:nvSpPr>
          <p:spPr>
            <a:xfrm>
              <a:off x="599826" y="537276"/>
              <a:ext cx="51928" cy="5192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23" name="AutoShape 42">
              <a:extLst>
                <a:ext uri="{FF2B5EF4-FFF2-40B4-BE49-F238E27FC236}">
                  <a16:creationId xmlns:a16="http://schemas.microsoft.com/office/drawing/2014/main" id="{402E8452-B340-4B4D-0BB3-135888AB2E4B}"/>
                </a:ext>
              </a:extLst>
            </p:cNvPr>
            <p:cNvSpPr/>
            <p:nvPr/>
          </p:nvSpPr>
          <p:spPr>
            <a:xfrm>
              <a:off x="678709" y="534176"/>
              <a:ext cx="49195" cy="4919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grpSp>
      <p:sp>
        <p:nvSpPr>
          <p:cNvPr id="26" name="文本框 25">
            <a:extLst>
              <a:ext uri="{FF2B5EF4-FFF2-40B4-BE49-F238E27FC236}">
                <a16:creationId xmlns:a16="http://schemas.microsoft.com/office/drawing/2014/main" id="{295957D8-2E21-9BF2-4453-2E8F3DCE4A4D}"/>
              </a:ext>
            </a:extLst>
          </p:cNvPr>
          <p:cNvSpPr txBox="1"/>
          <p:nvPr/>
        </p:nvSpPr>
        <p:spPr>
          <a:xfrm>
            <a:off x="979023" y="177012"/>
            <a:ext cx="6039844" cy="523220"/>
          </a:xfrm>
          <a:prstGeom prst="rect">
            <a:avLst/>
          </a:prstGeom>
          <a:noFill/>
        </p:spPr>
        <p:txBody>
          <a:bodyPr wrap="square" rtlCol="0">
            <a:spAutoFit/>
          </a:bodyPr>
          <a:lstStyle/>
          <a:p>
            <a:pPr algn="l"/>
            <a:r>
              <a:rPr lang="zh-CN" altLang="en-US" sz="2800">
                <a:solidFill>
                  <a:schemeClr val="accent1"/>
                </a:solidFill>
                <a:latin typeface="微软雅黑" panose="020B0503020204020204" pitchFamily="34" charset="-122"/>
                <a:ea typeface="微软雅黑" panose="020B0503020204020204" pitchFamily="34" charset="-122"/>
                <a:sym typeface="思源黑体 CN Bold" panose="020B0800000000000000" pitchFamily="34" charset="-122"/>
              </a:rPr>
              <a:t>单目遥感影像的建筑物高度估计方法</a:t>
            </a:r>
            <a:endParaRPr lang="en-US" altLang="zh-CN" sz="2800">
              <a:solidFill>
                <a:schemeClr val="accent1"/>
              </a:solidFill>
              <a:latin typeface="微软雅黑" panose="020B0503020204020204" pitchFamily="34" charset="-122"/>
              <a:ea typeface="微软雅黑" panose="020B0503020204020204" pitchFamily="34" charset="-122"/>
              <a:sym typeface="思源黑体 CN Bold" panose="020B0800000000000000" pitchFamily="34" charset="-122"/>
            </a:endParaRPr>
          </a:p>
        </p:txBody>
      </p:sp>
      <p:sp>
        <p:nvSpPr>
          <p:cNvPr id="30" name="文本框 29">
            <a:extLst>
              <a:ext uri="{FF2B5EF4-FFF2-40B4-BE49-F238E27FC236}">
                <a16:creationId xmlns:a16="http://schemas.microsoft.com/office/drawing/2014/main" id="{D69585F8-24E1-A04D-B19F-449DD364FF00}"/>
              </a:ext>
            </a:extLst>
          </p:cNvPr>
          <p:cNvSpPr txBox="1"/>
          <p:nvPr/>
        </p:nvSpPr>
        <p:spPr>
          <a:xfrm>
            <a:off x="6095999" y="1064176"/>
            <a:ext cx="5691963" cy="4662110"/>
          </a:xfrm>
          <a:prstGeom prst="rect">
            <a:avLst/>
          </a:prstGeom>
          <a:noFill/>
        </p:spPr>
        <p:txBody>
          <a:bodyPr wrap="square">
            <a:spAutoFit/>
          </a:bodyPr>
          <a:lstStyle/>
          <a:p>
            <a:pPr>
              <a:lnSpc>
                <a:spcPct val="150000"/>
              </a:lnSpc>
            </a:pPr>
            <a:r>
              <a:rPr lang="zh-CN" altLang="en-US" sz="2000" b="1">
                <a:solidFill>
                  <a:srgbClr val="002060"/>
                </a:solidFill>
                <a:latin typeface="+mn-ea"/>
                <a:cs typeface="Times New Roman" panose="02020603050405020304" pitchFamily="18" charset="0"/>
              </a:rPr>
              <a:t>目前针对单目遥感影像进行高度估计而提出的这些网络大多数可以分为两种类型：</a:t>
            </a:r>
            <a:r>
              <a:rPr lang="zh-CN" altLang="en-US" sz="2000" b="1">
                <a:solidFill>
                  <a:srgbClr val="FF0000"/>
                </a:solidFill>
                <a:latin typeface="+mn-ea"/>
                <a:cs typeface="Times New Roman" panose="02020603050405020304" pitchFamily="18" charset="0"/>
              </a:rPr>
              <a:t>单任务学习网络和多任务学习网络</a:t>
            </a:r>
            <a:endParaRPr lang="en-US" altLang="zh-CN" sz="2000" b="1">
              <a:solidFill>
                <a:srgbClr val="002060"/>
              </a:solidFill>
              <a:latin typeface="+mn-ea"/>
              <a:cs typeface="Times New Roman" panose="02020603050405020304" pitchFamily="18" charset="0"/>
            </a:endParaRPr>
          </a:p>
          <a:p>
            <a:pPr>
              <a:lnSpc>
                <a:spcPct val="150000"/>
              </a:lnSpc>
            </a:pPr>
            <a:endParaRPr lang="en-US" altLang="zh-CN" sz="2000" b="1">
              <a:solidFill>
                <a:srgbClr val="002060"/>
              </a:solidFill>
              <a:latin typeface="+mn-ea"/>
              <a:cs typeface="Times New Roman" panose="02020603050405020304" pitchFamily="18" charset="0"/>
              <a:sym typeface="Helvetica Light"/>
            </a:endParaRPr>
          </a:p>
          <a:p>
            <a:pPr>
              <a:lnSpc>
                <a:spcPct val="150000"/>
              </a:lnSpc>
            </a:pPr>
            <a:r>
              <a:rPr lang="en-US" altLang="zh-CN" sz="2000" b="1">
                <a:solidFill>
                  <a:srgbClr val="002060"/>
                </a:solidFill>
                <a:latin typeface="+mn-ea"/>
                <a:cs typeface="Times New Roman" panose="02020603050405020304" pitchFamily="18" charset="0"/>
                <a:sym typeface="Helvetica Light"/>
              </a:rPr>
              <a:t>1.</a:t>
            </a:r>
            <a:r>
              <a:rPr lang="zh-CN" altLang="en-US" sz="2000" b="1">
                <a:solidFill>
                  <a:srgbClr val="002060"/>
                </a:solidFill>
                <a:latin typeface="+mn-ea"/>
                <a:cs typeface="Times New Roman" panose="02020603050405020304" pitchFamily="18" charset="0"/>
                <a:sym typeface="Helvetica Light"/>
              </a:rPr>
              <a:t>单任务网络，单任务学习网络将输入图像映射到输出高度图。在此类网络中，通常应用特征融合来提高性能。</a:t>
            </a:r>
            <a:endParaRPr lang="en-US" altLang="zh-CN" sz="2000" b="1">
              <a:solidFill>
                <a:srgbClr val="002060"/>
              </a:solidFill>
              <a:latin typeface="+mn-ea"/>
              <a:cs typeface="Times New Roman" panose="02020603050405020304" pitchFamily="18" charset="0"/>
              <a:sym typeface="Helvetica Light"/>
            </a:endParaRPr>
          </a:p>
          <a:p>
            <a:pPr>
              <a:lnSpc>
                <a:spcPct val="150000"/>
              </a:lnSpc>
            </a:pPr>
            <a:r>
              <a:rPr lang="en-US" altLang="zh-CN" sz="2000" b="1">
                <a:solidFill>
                  <a:srgbClr val="002060"/>
                </a:solidFill>
                <a:latin typeface="+mn-ea"/>
                <a:cs typeface="Times New Roman" panose="02020603050405020304" pitchFamily="18" charset="0"/>
                <a:sym typeface="Helvetica Light"/>
              </a:rPr>
              <a:t>2.</a:t>
            </a:r>
            <a:r>
              <a:rPr lang="zh-CN" altLang="en-US" sz="2000" b="1">
                <a:solidFill>
                  <a:srgbClr val="002060"/>
                </a:solidFill>
                <a:latin typeface="+mn-ea"/>
                <a:cs typeface="Times New Roman" panose="02020603050405020304" pitchFamily="18" charset="0"/>
                <a:sym typeface="Helvetica Light"/>
              </a:rPr>
              <a:t>多任务网络，多任务学习网络除了高度预测之外还引入了辅助任务，期望这两个任务在训练过程中相互支持提高性能。</a:t>
            </a:r>
            <a:endParaRPr lang="zh-CN" altLang="zh-CN" sz="2000" b="1">
              <a:solidFill>
                <a:srgbClr val="002060"/>
              </a:solidFill>
              <a:latin typeface="+mn-ea"/>
              <a:cs typeface="Times New Roman" panose="02020603050405020304" pitchFamily="18" charset="0"/>
              <a:sym typeface="Helvetica Light"/>
            </a:endParaRPr>
          </a:p>
        </p:txBody>
      </p:sp>
      <p:pic>
        <p:nvPicPr>
          <p:cNvPr id="24" name="图片 23">
            <a:extLst>
              <a:ext uri="{FF2B5EF4-FFF2-40B4-BE49-F238E27FC236}">
                <a16:creationId xmlns:a16="http://schemas.microsoft.com/office/drawing/2014/main" id="{EAF4B615-F8B3-73BA-49FC-4868C383889D}"/>
              </a:ext>
            </a:extLst>
          </p:cNvPr>
          <p:cNvPicPr>
            <a:picLocks noChangeAspect="1"/>
          </p:cNvPicPr>
          <p:nvPr/>
        </p:nvPicPr>
        <p:blipFill>
          <a:blip r:embed="rId3"/>
          <a:stretch>
            <a:fillRect/>
          </a:stretch>
        </p:blipFill>
        <p:spPr>
          <a:xfrm>
            <a:off x="881816" y="1127785"/>
            <a:ext cx="4663321" cy="4934971"/>
          </a:xfrm>
          <a:prstGeom prst="rect">
            <a:avLst/>
          </a:prstGeom>
        </p:spPr>
      </p:pic>
    </p:spTree>
    <p:extLst>
      <p:ext uri="{BB962C8B-B14F-4D97-AF65-F5344CB8AC3E}">
        <p14:creationId xmlns:p14="http://schemas.microsoft.com/office/powerpoint/2010/main" val="257067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01ECE-D3DB-1420-B3B5-80A44D0BAAAE}"/>
            </a:ext>
          </a:extLst>
        </p:cNvPr>
        <p:cNvGrpSpPr/>
        <p:nvPr/>
      </p:nvGrpSpPr>
      <p:grpSpPr>
        <a:xfrm>
          <a:off x="0" y="0"/>
          <a:ext cx="0" cy="0"/>
          <a:chOff x="0" y="0"/>
          <a:chExt cx="0" cy="0"/>
        </a:xfrm>
      </p:grpSpPr>
      <p:grpSp>
        <p:nvGrpSpPr>
          <p:cNvPr id="3" name="组合 2">
            <a:extLst>
              <a:ext uri="{FF2B5EF4-FFF2-40B4-BE49-F238E27FC236}">
                <a16:creationId xmlns:a16="http://schemas.microsoft.com/office/drawing/2014/main" id="{4DD878D1-78C8-9D78-8766-7F1E6F1B023F}"/>
              </a:ext>
            </a:extLst>
          </p:cNvPr>
          <p:cNvGrpSpPr/>
          <p:nvPr/>
        </p:nvGrpSpPr>
        <p:grpSpPr>
          <a:xfrm>
            <a:off x="375791" y="197818"/>
            <a:ext cx="506025" cy="461665"/>
            <a:chOff x="341222" y="264270"/>
            <a:chExt cx="386682" cy="330315"/>
          </a:xfrm>
        </p:grpSpPr>
        <p:sp>
          <p:nvSpPr>
            <p:cNvPr id="4" name="AutoShape 23">
              <a:extLst>
                <a:ext uri="{FF2B5EF4-FFF2-40B4-BE49-F238E27FC236}">
                  <a16:creationId xmlns:a16="http://schemas.microsoft.com/office/drawing/2014/main" id="{498ACBC3-97E1-FD4D-612A-FAFEF1B84D8A}"/>
                </a:ext>
              </a:extLst>
            </p:cNvPr>
            <p:cNvSpPr/>
            <p:nvPr/>
          </p:nvSpPr>
          <p:spPr>
            <a:xfrm>
              <a:off x="341222" y="266483"/>
              <a:ext cx="63111" cy="63111"/>
            </a:xfrm>
            <a:prstGeom prst="ellipse">
              <a:avLst/>
            </a:prstGeom>
            <a:solidFill>
              <a:schemeClr val="accent1"/>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5" name="AutoShape 24">
              <a:extLst>
                <a:ext uri="{FF2B5EF4-FFF2-40B4-BE49-F238E27FC236}">
                  <a16:creationId xmlns:a16="http://schemas.microsoft.com/office/drawing/2014/main" id="{2044BE9C-6D29-411C-9632-1CD661CEF42D}"/>
                </a:ext>
              </a:extLst>
            </p:cNvPr>
            <p:cNvSpPr/>
            <p:nvPr/>
          </p:nvSpPr>
          <p:spPr>
            <a:xfrm>
              <a:off x="431287" y="264270"/>
              <a:ext cx="58603" cy="58603"/>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6" name="AutoShape 25">
              <a:extLst>
                <a:ext uri="{FF2B5EF4-FFF2-40B4-BE49-F238E27FC236}">
                  <a16:creationId xmlns:a16="http://schemas.microsoft.com/office/drawing/2014/main" id="{DD234184-EA96-8BED-4120-8EC4F22DC5AC}"/>
                </a:ext>
              </a:extLst>
            </p:cNvPr>
            <p:cNvSpPr/>
            <p:nvPr/>
          </p:nvSpPr>
          <p:spPr>
            <a:xfrm>
              <a:off x="516844" y="265558"/>
              <a:ext cx="56028" cy="56028"/>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7" name="AutoShape 26">
              <a:extLst>
                <a:ext uri="{FF2B5EF4-FFF2-40B4-BE49-F238E27FC236}">
                  <a16:creationId xmlns:a16="http://schemas.microsoft.com/office/drawing/2014/main" id="{B1BD3FA7-EA57-D1BC-F3EB-1CECA856AACE}"/>
                </a:ext>
              </a:extLst>
            </p:cNvPr>
            <p:cNvSpPr/>
            <p:nvPr/>
          </p:nvSpPr>
          <p:spPr>
            <a:xfrm>
              <a:off x="599826" y="272285"/>
              <a:ext cx="51928" cy="5192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8" name="AutoShape 27">
              <a:extLst>
                <a:ext uri="{FF2B5EF4-FFF2-40B4-BE49-F238E27FC236}">
                  <a16:creationId xmlns:a16="http://schemas.microsoft.com/office/drawing/2014/main" id="{F0431DB3-C0A5-8CE4-4766-4AE67B10DD15}"/>
                </a:ext>
              </a:extLst>
            </p:cNvPr>
            <p:cNvSpPr/>
            <p:nvPr/>
          </p:nvSpPr>
          <p:spPr>
            <a:xfrm>
              <a:off x="678709" y="269186"/>
              <a:ext cx="49195" cy="4919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9" name="AutoShape 28">
              <a:extLst>
                <a:ext uri="{FF2B5EF4-FFF2-40B4-BE49-F238E27FC236}">
                  <a16:creationId xmlns:a16="http://schemas.microsoft.com/office/drawing/2014/main" id="{0039E9CF-A85A-193B-EDED-847835879BC2}"/>
                </a:ext>
              </a:extLst>
            </p:cNvPr>
            <p:cNvSpPr/>
            <p:nvPr/>
          </p:nvSpPr>
          <p:spPr>
            <a:xfrm>
              <a:off x="341222" y="354813"/>
              <a:ext cx="63111" cy="63111"/>
            </a:xfrm>
            <a:prstGeom prst="ellipse">
              <a:avLst/>
            </a:prstGeom>
            <a:solidFill>
              <a:schemeClr val="accent1"/>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0" name="AutoShape 29">
              <a:extLst>
                <a:ext uri="{FF2B5EF4-FFF2-40B4-BE49-F238E27FC236}">
                  <a16:creationId xmlns:a16="http://schemas.microsoft.com/office/drawing/2014/main" id="{1BB37F68-78FA-8193-0C9F-DE37E046BA72}"/>
                </a:ext>
              </a:extLst>
            </p:cNvPr>
            <p:cNvSpPr/>
            <p:nvPr/>
          </p:nvSpPr>
          <p:spPr>
            <a:xfrm>
              <a:off x="431287" y="352601"/>
              <a:ext cx="58603" cy="58603"/>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1" name="AutoShape 30">
              <a:extLst>
                <a:ext uri="{FF2B5EF4-FFF2-40B4-BE49-F238E27FC236}">
                  <a16:creationId xmlns:a16="http://schemas.microsoft.com/office/drawing/2014/main" id="{D256DC07-6D19-B5AB-3204-647457772485}"/>
                </a:ext>
              </a:extLst>
            </p:cNvPr>
            <p:cNvSpPr/>
            <p:nvPr/>
          </p:nvSpPr>
          <p:spPr>
            <a:xfrm>
              <a:off x="516844" y="353888"/>
              <a:ext cx="56028" cy="56028"/>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2" name="AutoShape 31">
              <a:extLst>
                <a:ext uri="{FF2B5EF4-FFF2-40B4-BE49-F238E27FC236}">
                  <a16:creationId xmlns:a16="http://schemas.microsoft.com/office/drawing/2014/main" id="{83F86A1D-7B4F-4DDF-AA19-15BEBA3C338A}"/>
                </a:ext>
              </a:extLst>
            </p:cNvPr>
            <p:cNvSpPr/>
            <p:nvPr/>
          </p:nvSpPr>
          <p:spPr>
            <a:xfrm>
              <a:off x="599826" y="360616"/>
              <a:ext cx="51928" cy="5192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3" name="AutoShape 32">
              <a:extLst>
                <a:ext uri="{FF2B5EF4-FFF2-40B4-BE49-F238E27FC236}">
                  <a16:creationId xmlns:a16="http://schemas.microsoft.com/office/drawing/2014/main" id="{69D25148-6A6F-8BC4-6711-87F9E9823152}"/>
                </a:ext>
              </a:extLst>
            </p:cNvPr>
            <p:cNvSpPr/>
            <p:nvPr/>
          </p:nvSpPr>
          <p:spPr>
            <a:xfrm>
              <a:off x="678709" y="357516"/>
              <a:ext cx="49195" cy="4919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4" name="AutoShape 33">
              <a:extLst>
                <a:ext uri="{FF2B5EF4-FFF2-40B4-BE49-F238E27FC236}">
                  <a16:creationId xmlns:a16="http://schemas.microsoft.com/office/drawing/2014/main" id="{3BA292C5-DAD6-78B1-DFF3-C969521DA84C}"/>
                </a:ext>
              </a:extLst>
            </p:cNvPr>
            <p:cNvSpPr/>
            <p:nvPr/>
          </p:nvSpPr>
          <p:spPr>
            <a:xfrm>
              <a:off x="341222" y="443143"/>
              <a:ext cx="63111" cy="63111"/>
            </a:xfrm>
            <a:prstGeom prst="ellipse">
              <a:avLst/>
            </a:prstGeom>
            <a:solidFill>
              <a:schemeClr val="accent1"/>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5" name="AutoShape 34">
              <a:extLst>
                <a:ext uri="{FF2B5EF4-FFF2-40B4-BE49-F238E27FC236}">
                  <a16:creationId xmlns:a16="http://schemas.microsoft.com/office/drawing/2014/main" id="{9136262A-1E44-5C33-8F67-5A5E740CCC45}"/>
                </a:ext>
              </a:extLst>
            </p:cNvPr>
            <p:cNvSpPr/>
            <p:nvPr/>
          </p:nvSpPr>
          <p:spPr>
            <a:xfrm>
              <a:off x="431287" y="440931"/>
              <a:ext cx="58603" cy="58603"/>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6" name="AutoShape 35">
              <a:extLst>
                <a:ext uri="{FF2B5EF4-FFF2-40B4-BE49-F238E27FC236}">
                  <a16:creationId xmlns:a16="http://schemas.microsoft.com/office/drawing/2014/main" id="{51A72580-2A23-E9F1-27F1-44846C5C71D1}"/>
                </a:ext>
              </a:extLst>
            </p:cNvPr>
            <p:cNvSpPr/>
            <p:nvPr/>
          </p:nvSpPr>
          <p:spPr>
            <a:xfrm>
              <a:off x="516844" y="442218"/>
              <a:ext cx="56028" cy="56028"/>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7" name="AutoShape 36">
              <a:extLst>
                <a:ext uri="{FF2B5EF4-FFF2-40B4-BE49-F238E27FC236}">
                  <a16:creationId xmlns:a16="http://schemas.microsoft.com/office/drawing/2014/main" id="{2F82273C-E226-A76D-7A69-3127682462F8}"/>
                </a:ext>
              </a:extLst>
            </p:cNvPr>
            <p:cNvSpPr/>
            <p:nvPr/>
          </p:nvSpPr>
          <p:spPr>
            <a:xfrm>
              <a:off x="599826" y="448946"/>
              <a:ext cx="51928" cy="5192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8" name="AutoShape 37">
              <a:extLst>
                <a:ext uri="{FF2B5EF4-FFF2-40B4-BE49-F238E27FC236}">
                  <a16:creationId xmlns:a16="http://schemas.microsoft.com/office/drawing/2014/main" id="{2486878E-992B-8D96-EF78-CF69D906B39F}"/>
                </a:ext>
              </a:extLst>
            </p:cNvPr>
            <p:cNvSpPr/>
            <p:nvPr/>
          </p:nvSpPr>
          <p:spPr>
            <a:xfrm>
              <a:off x="678709" y="445846"/>
              <a:ext cx="49195" cy="4919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9" name="AutoShape 38">
              <a:extLst>
                <a:ext uri="{FF2B5EF4-FFF2-40B4-BE49-F238E27FC236}">
                  <a16:creationId xmlns:a16="http://schemas.microsoft.com/office/drawing/2014/main" id="{31FA9096-DE33-37F6-7A9D-E151FC107C0A}"/>
                </a:ext>
              </a:extLst>
            </p:cNvPr>
            <p:cNvSpPr/>
            <p:nvPr/>
          </p:nvSpPr>
          <p:spPr>
            <a:xfrm>
              <a:off x="341222" y="531474"/>
              <a:ext cx="63111" cy="63111"/>
            </a:xfrm>
            <a:prstGeom prst="ellipse">
              <a:avLst/>
            </a:prstGeom>
            <a:solidFill>
              <a:schemeClr val="accent1"/>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20" name="AutoShape 39">
              <a:extLst>
                <a:ext uri="{FF2B5EF4-FFF2-40B4-BE49-F238E27FC236}">
                  <a16:creationId xmlns:a16="http://schemas.microsoft.com/office/drawing/2014/main" id="{1106CC30-881B-DE4D-2435-63CC9C031242}"/>
                </a:ext>
              </a:extLst>
            </p:cNvPr>
            <p:cNvSpPr/>
            <p:nvPr/>
          </p:nvSpPr>
          <p:spPr>
            <a:xfrm>
              <a:off x="431287" y="529261"/>
              <a:ext cx="58603" cy="58603"/>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21" name="AutoShape 40">
              <a:extLst>
                <a:ext uri="{FF2B5EF4-FFF2-40B4-BE49-F238E27FC236}">
                  <a16:creationId xmlns:a16="http://schemas.microsoft.com/office/drawing/2014/main" id="{1A44EAC1-4334-A208-CEFD-6083C763EC25}"/>
                </a:ext>
              </a:extLst>
            </p:cNvPr>
            <p:cNvSpPr/>
            <p:nvPr/>
          </p:nvSpPr>
          <p:spPr>
            <a:xfrm>
              <a:off x="516844" y="530549"/>
              <a:ext cx="56028" cy="56028"/>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22" name="AutoShape 41">
              <a:extLst>
                <a:ext uri="{FF2B5EF4-FFF2-40B4-BE49-F238E27FC236}">
                  <a16:creationId xmlns:a16="http://schemas.microsoft.com/office/drawing/2014/main" id="{B5B779B7-50D1-6159-34A6-3BEC18955222}"/>
                </a:ext>
              </a:extLst>
            </p:cNvPr>
            <p:cNvSpPr/>
            <p:nvPr/>
          </p:nvSpPr>
          <p:spPr>
            <a:xfrm>
              <a:off x="599826" y="537276"/>
              <a:ext cx="51928" cy="5192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23" name="AutoShape 42">
              <a:extLst>
                <a:ext uri="{FF2B5EF4-FFF2-40B4-BE49-F238E27FC236}">
                  <a16:creationId xmlns:a16="http://schemas.microsoft.com/office/drawing/2014/main" id="{6F96949B-9679-8096-8652-B2229870E5E6}"/>
                </a:ext>
              </a:extLst>
            </p:cNvPr>
            <p:cNvSpPr/>
            <p:nvPr/>
          </p:nvSpPr>
          <p:spPr>
            <a:xfrm>
              <a:off x="678709" y="534176"/>
              <a:ext cx="49195" cy="4919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grpSp>
      <p:sp>
        <p:nvSpPr>
          <p:cNvPr id="26" name="文本框 25">
            <a:extLst>
              <a:ext uri="{FF2B5EF4-FFF2-40B4-BE49-F238E27FC236}">
                <a16:creationId xmlns:a16="http://schemas.microsoft.com/office/drawing/2014/main" id="{46C609F7-3FC5-F9F9-91C8-4F704F63080C}"/>
              </a:ext>
            </a:extLst>
          </p:cNvPr>
          <p:cNvSpPr txBox="1"/>
          <p:nvPr/>
        </p:nvSpPr>
        <p:spPr>
          <a:xfrm>
            <a:off x="979023" y="177012"/>
            <a:ext cx="6039844" cy="523220"/>
          </a:xfrm>
          <a:prstGeom prst="rect">
            <a:avLst/>
          </a:prstGeom>
          <a:noFill/>
        </p:spPr>
        <p:txBody>
          <a:bodyPr wrap="square" rtlCol="0">
            <a:spAutoFit/>
          </a:bodyPr>
          <a:lstStyle/>
          <a:p>
            <a:pPr algn="l"/>
            <a:r>
              <a:rPr lang="zh-CN" altLang="en-US" sz="2800">
                <a:solidFill>
                  <a:schemeClr val="accent1"/>
                </a:solidFill>
                <a:latin typeface="微软雅黑" panose="020B0503020204020204" pitchFamily="34" charset="-122"/>
                <a:ea typeface="微软雅黑" panose="020B0503020204020204" pitchFamily="34" charset="-122"/>
                <a:sym typeface="思源黑体 CN Bold" panose="020B0800000000000000" pitchFamily="34" charset="-122"/>
              </a:rPr>
              <a:t>文章创新点</a:t>
            </a:r>
            <a:endParaRPr lang="en-US" altLang="zh-CN" sz="2800">
              <a:solidFill>
                <a:schemeClr val="accent1"/>
              </a:solidFill>
              <a:latin typeface="微软雅黑" panose="020B0503020204020204" pitchFamily="34" charset="-122"/>
              <a:ea typeface="微软雅黑" panose="020B0503020204020204" pitchFamily="34" charset="-122"/>
              <a:sym typeface="思源黑体 CN Bold" panose="020B0800000000000000" pitchFamily="34" charset="-122"/>
            </a:endParaRPr>
          </a:p>
        </p:txBody>
      </p:sp>
      <p:sp>
        <p:nvSpPr>
          <p:cNvPr id="30" name="文本框 29">
            <a:extLst>
              <a:ext uri="{FF2B5EF4-FFF2-40B4-BE49-F238E27FC236}">
                <a16:creationId xmlns:a16="http://schemas.microsoft.com/office/drawing/2014/main" id="{C551CCD8-CA09-A985-665E-EABF575140E5}"/>
              </a:ext>
            </a:extLst>
          </p:cNvPr>
          <p:cNvSpPr txBox="1"/>
          <p:nvPr/>
        </p:nvSpPr>
        <p:spPr>
          <a:xfrm>
            <a:off x="979023" y="3713491"/>
            <a:ext cx="9894539" cy="2815451"/>
          </a:xfrm>
          <a:prstGeom prst="rect">
            <a:avLst/>
          </a:prstGeom>
          <a:noFill/>
        </p:spPr>
        <p:txBody>
          <a:bodyPr wrap="square">
            <a:spAutoFit/>
          </a:bodyPr>
          <a:lstStyle/>
          <a:p>
            <a:pPr>
              <a:lnSpc>
                <a:spcPct val="150000"/>
              </a:lnSpc>
            </a:pPr>
            <a:r>
              <a:rPr lang="en-US" altLang="zh-CN" sz="2000" b="1">
                <a:solidFill>
                  <a:srgbClr val="002060"/>
                </a:solidFill>
                <a:latin typeface="+mn-ea"/>
                <a:cs typeface="Times New Roman" panose="02020603050405020304" pitchFamily="18" charset="0"/>
                <a:sym typeface="Helvetica Light"/>
              </a:rPr>
              <a:t>1.HTC-DC Net</a:t>
            </a:r>
            <a:r>
              <a:rPr lang="zh-CN" altLang="en-US" sz="2000" b="1">
                <a:solidFill>
                  <a:srgbClr val="002060"/>
                </a:solidFill>
                <a:latin typeface="+mn-ea"/>
                <a:cs typeface="Times New Roman" panose="02020603050405020304" pitchFamily="18" charset="0"/>
                <a:sym typeface="Helvetica Light"/>
              </a:rPr>
              <a:t>使用</a:t>
            </a:r>
            <a:r>
              <a:rPr lang="en-US" altLang="zh-CN" sz="2000" b="1">
                <a:solidFill>
                  <a:srgbClr val="002060"/>
                </a:solidFill>
                <a:latin typeface="+mn-ea"/>
                <a:cs typeface="Times New Roman" panose="02020603050405020304" pitchFamily="18" charset="0"/>
                <a:sym typeface="Helvetica Light"/>
              </a:rPr>
              <a:t>Vit</a:t>
            </a:r>
            <a:r>
              <a:rPr lang="zh-CN" altLang="en-US" sz="2000" b="1">
                <a:solidFill>
                  <a:srgbClr val="002060"/>
                </a:solidFill>
                <a:latin typeface="+mn-ea"/>
                <a:cs typeface="Times New Roman" panose="02020603050405020304" pitchFamily="18" charset="0"/>
                <a:sym typeface="Helvetica Light"/>
              </a:rPr>
              <a:t>建模，可以更好的获取全局信息，有助于区分具有相似高度结构的高度预测图</a:t>
            </a:r>
            <a:endParaRPr lang="en-US" altLang="zh-CN" sz="2000" b="1">
              <a:solidFill>
                <a:srgbClr val="002060"/>
              </a:solidFill>
              <a:latin typeface="+mn-ea"/>
              <a:cs typeface="Times New Roman" panose="02020603050405020304" pitchFamily="18" charset="0"/>
              <a:sym typeface="Helvetica Light"/>
            </a:endParaRPr>
          </a:p>
          <a:p>
            <a:pPr>
              <a:lnSpc>
                <a:spcPct val="150000"/>
              </a:lnSpc>
            </a:pPr>
            <a:r>
              <a:rPr lang="en-US" altLang="zh-CN" sz="2000" b="1">
                <a:solidFill>
                  <a:srgbClr val="002060"/>
                </a:solidFill>
                <a:latin typeface="+mn-ea"/>
                <a:cs typeface="Times New Roman" panose="02020603050405020304" pitchFamily="18" charset="0"/>
                <a:sym typeface="Helvetica Light"/>
              </a:rPr>
              <a:t>2.</a:t>
            </a:r>
            <a:r>
              <a:rPr lang="zh-CN" altLang="en-US" sz="2000" b="1">
                <a:solidFill>
                  <a:srgbClr val="002060"/>
                </a:solidFill>
                <a:latin typeface="+mn-ea"/>
                <a:cs typeface="Times New Roman" panose="02020603050405020304" pitchFamily="18" charset="0"/>
                <a:sym typeface="Helvetica Light"/>
              </a:rPr>
              <a:t>在模块中加入头尾切割（</a:t>
            </a:r>
            <a:r>
              <a:rPr lang="en-US" altLang="zh-CN" sz="2000" b="1">
                <a:solidFill>
                  <a:srgbClr val="002060"/>
                </a:solidFill>
                <a:latin typeface="+mn-ea"/>
                <a:cs typeface="Times New Roman" panose="02020603050405020304" pitchFamily="18" charset="0"/>
                <a:sym typeface="Helvetica Light"/>
              </a:rPr>
              <a:t>HTC</a:t>
            </a:r>
            <a:r>
              <a:rPr lang="zh-CN" altLang="en-US" sz="2000" b="1">
                <a:solidFill>
                  <a:srgbClr val="002060"/>
                </a:solidFill>
                <a:latin typeface="+mn-ea"/>
                <a:cs typeface="Times New Roman" panose="02020603050405020304" pitchFamily="18" charset="0"/>
                <a:sym typeface="Helvetica Light"/>
              </a:rPr>
              <a:t>）功能来解决长尾分布问题，当数据集存在长尾分布问题时，会在很大程度上产生偏差</a:t>
            </a:r>
            <a:endParaRPr lang="en-US" altLang="zh-CN" sz="2000" b="1">
              <a:solidFill>
                <a:srgbClr val="002060"/>
              </a:solidFill>
              <a:latin typeface="+mn-ea"/>
              <a:cs typeface="Times New Roman" panose="02020603050405020304" pitchFamily="18" charset="0"/>
              <a:sym typeface="Helvetica Light"/>
            </a:endParaRPr>
          </a:p>
          <a:p>
            <a:pPr>
              <a:lnSpc>
                <a:spcPct val="150000"/>
              </a:lnSpc>
            </a:pPr>
            <a:r>
              <a:rPr lang="en-US" altLang="zh-CN" sz="2000" b="1">
                <a:solidFill>
                  <a:srgbClr val="002060"/>
                </a:solidFill>
                <a:latin typeface="+mn-ea"/>
                <a:cs typeface="Times New Roman" panose="02020603050405020304" pitchFamily="18" charset="0"/>
                <a:sym typeface="Helvetica Light"/>
              </a:rPr>
              <a:t>3.</a:t>
            </a:r>
            <a:r>
              <a:rPr lang="zh-CN" altLang="en-US" sz="2000" b="1">
                <a:solidFill>
                  <a:srgbClr val="002060"/>
                </a:solidFill>
                <a:latin typeface="+mn-ea"/>
                <a:cs typeface="Times New Roman" panose="02020603050405020304" pitchFamily="18" charset="0"/>
                <a:sym typeface="Helvetica Light"/>
              </a:rPr>
              <a:t>不是将问题作为回归问题来解决，而是将问题转化为分类</a:t>
            </a:r>
            <a:r>
              <a:rPr lang="en-US" altLang="zh-CN" sz="2000" b="1">
                <a:solidFill>
                  <a:srgbClr val="002060"/>
                </a:solidFill>
                <a:latin typeface="+mn-ea"/>
                <a:cs typeface="Times New Roman" panose="02020603050405020304" pitchFamily="18" charset="0"/>
                <a:sym typeface="Helvetica Light"/>
              </a:rPr>
              <a:t>-</a:t>
            </a:r>
            <a:r>
              <a:rPr lang="zh-CN" altLang="en-US" sz="2000" b="1">
                <a:solidFill>
                  <a:srgbClr val="002060"/>
                </a:solidFill>
                <a:latin typeface="+mn-ea"/>
                <a:cs typeface="Times New Roman" panose="02020603050405020304" pitchFamily="18" charset="0"/>
                <a:sym typeface="Helvetica Light"/>
              </a:rPr>
              <a:t>回归问题。在回归阶段，对分布进行约束（</a:t>
            </a:r>
            <a:r>
              <a:rPr lang="en-US" altLang="zh-CN" sz="2000" b="1">
                <a:solidFill>
                  <a:srgbClr val="002060"/>
                </a:solidFill>
                <a:latin typeface="+mn-ea"/>
                <a:cs typeface="Times New Roman" panose="02020603050405020304" pitchFamily="18" charset="0"/>
                <a:sym typeface="Helvetica Light"/>
              </a:rPr>
              <a:t>DC</a:t>
            </a:r>
            <a:r>
              <a:rPr lang="zh-CN" altLang="en-US" sz="2000" b="1">
                <a:solidFill>
                  <a:srgbClr val="002060"/>
                </a:solidFill>
                <a:latin typeface="+mn-ea"/>
                <a:cs typeface="Times New Roman" panose="02020603050405020304" pitchFamily="18" charset="0"/>
                <a:sym typeface="Helvetica Light"/>
              </a:rPr>
              <a:t>）确保高度预测的准确性和输出的连续性</a:t>
            </a:r>
            <a:endParaRPr lang="zh-CN" altLang="zh-CN" sz="2000" b="1">
              <a:solidFill>
                <a:srgbClr val="002060"/>
              </a:solidFill>
              <a:latin typeface="+mn-ea"/>
              <a:cs typeface="Times New Roman" panose="02020603050405020304" pitchFamily="18" charset="0"/>
              <a:sym typeface="Helvetica Light"/>
            </a:endParaRPr>
          </a:p>
        </p:txBody>
      </p:sp>
      <p:pic>
        <p:nvPicPr>
          <p:cNvPr id="24" name="图片 23">
            <a:extLst>
              <a:ext uri="{FF2B5EF4-FFF2-40B4-BE49-F238E27FC236}">
                <a16:creationId xmlns:a16="http://schemas.microsoft.com/office/drawing/2014/main" id="{1D28447B-3D74-B1E3-FC4E-6F70D47E9067}"/>
              </a:ext>
            </a:extLst>
          </p:cNvPr>
          <p:cNvPicPr>
            <a:picLocks noChangeAspect="1"/>
          </p:cNvPicPr>
          <p:nvPr/>
        </p:nvPicPr>
        <p:blipFill>
          <a:blip r:embed="rId3"/>
          <a:stretch>
            <a:fillRect/>
          </a:stretch>
        </p:blipFill>
        <p:spPr>
          <a:xfrm>
            <a:off x="0" y="683540"/>
            <a:ext cx="11908465" cy="2743311"/>
          </a:xfrm>
          <a:prstGeom prst="rect">
            <a:avLst/>
          </a:prstGeom>
        </p:spPr>
      </p:pic>
    </p:spTree>
    <p:extLst>
      <p:ext uri="{BB962C8B-B14F-4D97-AF65-F5344CB8AC3E}">
        <p14:creationId xmlns:p14="http://schemas.microsoft.com/office/powerpoint/2010/main" val="1350722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1FEE6-33C7-247F-5C5D-3F32F939E1D3}"/>
            </a:ext>
          </a:extLst>
        </p:cNvPr>
        <p:cNvGrpSpPr/>
        <p:nvPr/>
      </p:nvGrpSpPr>
      <p:grpSpPr>
        <a:xfrm>
          <a:off x="0" y="0"/>
          <a:ext cx="0" cy="0"/>
          <a:chOff x="0" y="0"/>
          <a:chExt cx="0" cy="0"/>
        </a:xfrm>
      </p:grpSpPr>
      <p:grpSp>
        <p:nvGrpSpPr>
          <p:cNvPr id="3" name="组合 2">
            <a:extLst>
              <a:ext uri="{FF2B5EF4-FFF2-40B4-BE49-F238E27FC236}">
                <a16:creationId xmlns:a16="http://schemas.microsoft.com/office/drawing/2014/main" id="{16EFDE93-5C29-5D7D-C0FC-D6BE0AF15205}"/>
              </a:ext>
            </a:extLst>
          </p:cNvPr>
          <p:cNvGrpSpPr/>
          <p:nvPr/>
        </p:nvGrpSpPr>
        <p:grpSpPr>
          <a:xfrm>
            <a:off x="375791" y="197818"/>
            <a:ext cx="506025" cy="461665"/>
            <a:chOff x="341222" y="264270"/>
            <a:chExt cx="386682" cy="330315"/>
          </a:xfrm>
        </p:grpSpPr>
        <p:sp>
          <p:nvSpPr>
            <p:cNvPr id="4" name="AutoShape 23">
              <a:extLst>
                <a:ext uri="{FF2B5EF4-FFF2-40B4-BE49-F238E27FC236}">
                  <a16:creationId xmlns:a16="http://schemas.microsoft.com/office/drawing/2014/main" id="{38669D89-2379-E4CD-B122-6D72EFC67ED4}"/>
                </a:ext>
              </a:extLst>
            </p:cNvPr>
            <p:cNvSpPr/>
            <p:nvPr/>
          </p:nvSpPr>
          <p:spPr>
            <a:xfrm>
              <a:off x="341222" y="266483"/>
              <a:ext cx="63111" cy="63111"/>
            </a:xfrm>
            <a:prstGeom prst="ellipse">
              <a:avLst/>
            </a:prstGeom>
            <a:solidFill>
              <a:schemeClr val="accent1"/>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5" name="AutoShape 24">
              <a:extLst>
                <a:ext uri="{FF2B5EF4-FFF2-40B4-BE49-F238E27FC236}">
                  <a16:creationId xmlns:a16="http://schemas.microsoft.com/office/drawing/2014/main" id="{B7F3A130-3E05-576B-AA6A-4AD8EFEE0ABF}"/>
                </a:ext>
              </a:extLst>
            </p:cNvPr>
            <p:cNvSpPr/>
            <p:nvPr/>
          </p:nvSpPr>
          <p:spPr>
            <a:xfrm>
              <a:off x="431287" y="264270"/>
              <a:ext cx="58603" cy="58603"/>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6" name="AutoShape 25">
              <a:extLst>
                <a:ext uri="{FF2B5EF4-FFF2-40B4-BE49-F238E27FC236}">
                  <a16:creationId xmlns:a16="http://schemas.microsoft.com/office/drawing/2014/main" id="{B9E323F0-C1A8-98AB-FE7D-B754E2CF45F1}"/>
                </a:ext>
              </a:extLst>
            </p:cNvPr>
            <p:cNvSpPr/>
            <p:nvPr/>
          </p:nvSpPr>
          <p:spPr>
            <a:xfrm>
              <a:off x="516844" y="265558"/>
              <a:ext cx="56028" cy="56028"/>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7" name="AutoShape 26">
              <a:extLst>
                <a:ext uri="{FF2B5EF4-FFF2-40B4-BE49-F238E27FC236}">
                  <a16:creationId xmlns:a16="http://schemas.microsoft.com/office/drawing/2014/main" id="{2578A870-0284-AA7A-1B9C-08CB8B8D1D48}"/>
                </a:ext>
              </a:extLst>
            </p:cNvPr>
            <p:cNvSpPr/>
            <p:nvPr/>
          </p:nvSpPr>
          <p:spPr>
            <a:xfrm>
              <a:off x="599826" y="272285"/>
              <a:ext cx="51928" cy="5192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8" name="AutoShape 27">
              <a:extLst>
                <a:ext uri="{FF2B5EF4-FFF2-40B4-BE49-F238E27FC236}">
                  <a16:creationId xmlns:a16="http://schemas.microsoft.com/office/drawing/2014/main" id="{CBFB477D-D684-1158-F707-DEE21EF5796B}"/>
                </a:ext>
              </a:extLst>
            </p:cNvPr>
            <p:cNvSpPr/>
            <p:nvPr/>
          </p:nvSpPr>
          <p:spPr>
            <a:xfrm>
              <a:off x="678709" y="269186"/>
              <a:ext cx="49195" cy="4919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9" name="AutoShape 28">
              <a:extLst>
                <a:ext uri="{FF2B5EF4-FFF2-40B4-BE49-F238E27FC236}">
                  <a16:creationId xmlns:a16="http://schemas.microsoft.com/office/drawing/2014/main" id="{032B62F5-9E84-D997-7DDA-355D64D404A0}"/>
                </a:ext>
              </a:extLst>
            </p:cNvPr>
            <p:cNvSpPr/>
            <p:nvPr/>
          </p:nvSpPr>
          <p:spPr>
            <a:xfrm>
              <a:off x="341222" y="354813"/>
              <a:ext cx="63111" cy="63111"/>
            </a:xfrm>
            <a:prstGeom prst="ellipse">
              <a:avLst/>
            </a:prstGeom>
            <a:solidFill>
              <a:schemeClr val="accent1"/>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0" name="AutoShape 29">
              <a:extLst>
                <a:ext uri="{FF2B5EF4-FFF2-40B4-BE49-F238E27FC236}">
                  <a16:creationId xmlns:a16="http://schemas.microsoft.com/office/drawing/2014/main" id="{BF7AF55D-8185-8BBF-5142-005B9063BCCF}"/>
                </a:ext>
              </a:extLst>
            </p:cNvPr>
            <p:cNvSpPr/>
            <p:nvPr/>
          </p:nvSpPr>
          <p:spPr>
            <a:xfrm>
              <a:off x="431287" y="352601"/>
              <a:ext cx="58603" cy="58603"/>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1" name="AutoShape 30">
              <a:extLst>
                <a:ext uri="{FF2B5EF4-FFF2-40B4-BE49-F238E27FC236}">
                  <a16:creationId xmlns:a16="http://schemas.microsoft.com/office/drawing/2014/main" id="{71801112-96DE-A9D0-98FE-C62362558616}"/>
                </a:ext>
              </a:extLst>
            </p:cNvPr>
            <p:cNvSpPr/>
            <p:nvPr/>
          </p:nvSpPr>
          <p:spPr>
            <a:xfrm>
              <a:off x="516844" y="353888"/>
              <a:ext cx="56028" cy="56028"/>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2" name="AutoShape 31">
              <a:extLst>
                <a:ext uri="{FF2B5EF4-FFF2-40B4-BE49-F238E27FC236}">
                  <a16:creationId xmlns:a16="http://schemas.microsoft.com/office/drawing/2014/main" id="{35F659DC-6D21-319F-9D36-3F614BF3C438}"/>
                </a:ext>
              </a:extLst>
            </p:cNvPr>
            <p:cNvSpPr/>
            <p:nvPr/>
          </p:nvSpPr>
          <p:spPr>
            <a:xfrm>
              <a:off x="599826" y="360616"/>
              <a:ext cx="51928" cy="5192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3" name="AutoShape 32">
              <a:extLst>
                <a:ext uri="{FF2B5EF4-FFF2-40B4-BE49-F238E27FC236}">
                  <a16:creationId xmlns:a16="http://schemas.microsoft.com/office/drawing/2014/main" id="{6671F7A3-1BB4-3B5B-C1E1-A1AEDE011FB1}"/>
                </a:ext>
              </a:extLst>
            </p:cNvPr>
            <p:cNvSpPr/>
            <p:nvPr/>
          </p:nvSpPr>
          <p:spPr>
            <a:xfrm>
              <a:off x="678709" y="357516"/>
              <a:ext cx="49195" cy="4919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4" name="AutoShape 33">
              <a:extLst>
                <a:ext uri="{FF2B5EF4-FFF2-40B4-BE49-F238E27FC236}">
                  <a16:creationId xmlns:a16="http://schemas.microsoft.com/office/drawing/2014/main" id="{C0C2243E-48EF-8248-DC2A-ABA61D77CBAB}"/>
                </a:ext>
              </a:extLst>
            </p:cNvPr>
            <p:cNvSpPr/>
            <p:nvPr/>
          </p:nvSpPr>
          <p:spPr>
            <a:xfrm>
              <a:off x="341222" y="443143"/>
              <a:ext cx="63111" cy="63111"/>
            </a:xfrm>
            <a:prstGeom prst="ellipse">
              <a:avLst/>
            </a:prstGeom>
            <a:solidFill>
              <a:schemeClr val="accent1"/>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5" name="AutoShape 34">
              <a:extLst>
                <a:ext uri="{FF2B5EF4-FFF2-40B4-BE49-F238E27FC236}">
                  <a16:creationId xmlns:a16="http://schemas.microsoft.com/office/drawing/2014/main" id="{178E6CAD-41F3-1B0C-6EE0-6625E82691B3}"/>
                </a:ext>
              </a:extLst>
            </p:cNvPr>
            <p:cNvSpPr/>
            <p:nvPr/>
          </p:nvSpPr>
          <p:spPr>
            <a:xfrm>
              <a:off x="431287" y="440931"/>
              <a:ext cx="58603" cy="58603"/>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6" name="AutoShape 35">
              <a:extLst>
                <a:ext uri="{FF2B5EF4-FFF2-40B4-BE49-F238E27FC236}">
                  <a16:creationId xmlns:a16="http://schemas.microsoft.com/office/drawing/2014/main" id="{AED12F79-A44A-74F5-139F-244D20E17A8D}"/>
                </a:ext>
              </a:extLst>
            </p:cNvPr>
            <p:cNvSpPr/>
            <p:nvPr/>
          </p:nvSpPr>
          <p:spPr>
            <a:xfrm>
              <a:off x="516844" y="442218"/>
              <a:ext cx="56028" cy="56028"/>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7" name="AutoShape 36">
              <a:extLst>
                <a:ext uri="{FF2B5EF4-FFF2-40B4-BE49-F238E27FC236}">
                  <a16:creationId xmlns:a16="http://schemas.microsoft.com/office/drawing/2014/main" id="{EAFDD5D9-3848-EBCF-17C7-2A50E25784EF}"/>
                </a:ext>
              </a:extLst>
            </p:cNvPr>
            <p:cNvSpPr/>
            <p:nvPr/>
          </p:nvSpPr>
          <p:spPr>
            <a:xfrm>
              <a:off x="599826" y="448946"/>
              <a:ext cx="51928" cy="5192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8" name="AutoShape 37">
              <a:extLst>
                <a:ext uri="{FF2B5EF4-FFF2-40B4-BE49-F238E27FC236}">
                  <a16:creationId xmlns:a16="http://schemas.microsoft.com/office/drawing/2014/main" id="{0145F60B-EA72-FEFA-BE52-91E9645E9E4F}"/>
                </a:ext>
              </a:extLst>
            </p:cNvPr>
            <p:cNvSpPr/>
            <p:nvPr/>
          </p:nvSpPr>
          <p:spPr>
            <a:xfrm>
              <a:off x="678709" y="445846"/>
              <a:ext cx="49195" cy="4919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9" name="AutoShape 38">
              <a:extLst>
                <a:ext uri="{FF2B5EF4-FFF2-40B4-BE49-F238E27FC236}">
                  <a16:creationId xmlns:a16="http://schemas.microsoft.com/office/drawing/2014/main" id="{F3E99489-5C5C-A68F-B16E-0A4AC470513B}"/>
                </a:ext>
              </a:extLst>
            </p:cNvPr>
            <p:cNvSpPr/>
            <p:nvPr/>
          </p:nvSpPr>
          <p:spPr>
            <a:xfrm>
              <a:off x="341222" y="531474"/>
              <a:ext cx="63111" cy="63111"/>
            </a:xfrm>
            <a:prstGeom prst="ellipse">
              <a:avLst/>
            </a:prstGeom>
            <a:solidFill>
              <a:schemeClr val="accent1"/>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20" name="AutoShape 39">
              <a:extLst>
                <a:ext uri="{FF2B5EF4-FFF2-40B4-BE49-F238E27FC236}">
                  <a16:creationId xmlns:a16="http://schemas.microsoft.com/office/drawing/2014/main" id="{A5C68916-724E-0C7B-72C7-8DF1C43FD628}"/>
                </a:ext>
              </a:extLst>
            </p:cNvPr>
            <p:cNvSpPr/>
            <p:nvPr/>
          </p:nvSpPr>
          <p:spPr>
            <a:xfrm>
              <a:off x="431287" y="529261"/>
              <a:ext cx="58603" cy="58603"/>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21" name="AutoShape 40">
              <a:extLst>
                <a:ext uri="{FF2B5EF4-FFF2-40B4-BE49-F238E27FC236}">
                  <a16:creationId xmlns:a16="http://schemas.microsoft.com/office/drawing/2014/main" id="{97B8F54A-EEEE-DFE7-5249-6EB21A366260}"/>
                </a:ext>
              </a:extLst>
            </p:cNvPr>
            <p:cNvSpPr/>
            <p:nvPr/>
          </p:nvSpPr>
          <p:spPr>
            <a:xfrm>
              <a:off x="516844" y="530549"/>
              <a:ext cx="56028" cy="56028"/>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22" name="AutoShape 41">
              <a:extLst>
                <a:ext uri="{FF2B5EF4-FFF2-40B4-BE49-F238E27FC236}">
                  <a16:creationId xmlns:a16="http://schemas.microsoft.com/office/drawing/2014/main" id="{A7A1CC70-456F-2361-13EA-C800594DB8A7}"/>
                </a:ext>
              </a:extLst>
            </p:cNvPr>
            <p:cNvSpPr/>
            <p:nvPr/>
          </p:nvSpPr>
          <p:spPr>
            <a:xfrm>
              <a:off x="599826" y="537276"/>
              <a:ext cx="51928" cy="5192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23" name="AutoShape 42">
              <a:extLst>
                <a:ext uri="{FF2B5EF4-FFF2-40B4-BE49-F238E27FC236}">
                  <a16:creationId xmlns:a16="http://schemas.microsoft.com/office/drawing/2014/main" id="{2033BD3B-8434-D5C4-56D7-CBE9261AAFE6}"/>
                </a:ext>
              </a:extLst>
            </p:cNvPr>
            <p:cNvSpPr/>
            <p:nvPr/>
          </p:nvSpPr>
          <p:spPr>
            <a:xfrm>
              <a:off x="678709" y="534176"/>
              <a:ext cx="49195" cy="4919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grpSp>
      <p:sp>
        <p:nvSpPr>
          <p:cNvPr id="27" name="文本框 26">
            <a:extLst>
              <a:ext uri="{FF2B5EF4-FFF2-40B4-BE49-F238E27FC236}">
                <a16:creationId xmlns:a16="http://schemas.microsoft.com/office/drawing/2014/main" id="{7CF185A5-F2E3-878B-F317-294B4B34EB2A}"/>
              </a:ext>
            </a:extLst>
          </p:cNvPr>
          <p:cNvSpPr txBox="1"/>
          <p:nvPr/>
        </p:nvSpPr>
        <p:spPr>
          <a:xfrm>
            <a:off x="7352655" y="2260313"/>
            <a:ext cx="4264441" cy="3139321"/>
          </a:xfrm>
          <a:prstGeom prst="rect">
            <a:avLst/>
          </a:prstGeom>
          <a:noFill/>
        </p:spPr>
        <p:txBody>
          <a:bodyPr wrap="square" rtlCol="0">
            <a:spAutoFit/>
          </a:bodyPr>
          <a:lstStyle/>
          <a:p>
            <a:r>
              <a:rPr lang="zh-CN" altLang="zh-CN" b="1">
                <a:solidFill>
                  <a:srgbClr val="002060"/>
                </a:solidFill>
                <a:latin typeface="+mn-ea"/>
                <a:cs typeface="Times New Roman" panose="02020603050405020304" pitchFamily="18" charset="0"/>
              </a:rPr>
              <a:t>在一个给定的数据集中，大多数建筑物的高度相对较低，而只有少数建筑物的高度非常高。这种分布特征导致了数据的不平衡：低高度的建筑物（头部）数量远多于高高度的建筑物（尾部）。在这种情况下，如果模型主要学习到了大量低高度建筑物的特征，它可能会倾向于低估那些实际上较高的建筑物的高度，因为模型的预测结果会偏向于数据中的主要趋势，即低高度值。</a:t>
            </a:r>
            <a:endParaRPr lang="en-US" altLang="zh-CN" b="1">
              <a:solidFill>
                <a:srgbClr val="002060"/>
              </a:solidFill>
              <a:latin typeface="+mn-ea"/>
              <a:cs typeface="Times New Roman" panose="02020603050405020304" pitchFamily="18" charset="0"/>
            </a:endParaRPr>
          </a:p>
          <a:p>
            <a:endParaRPr lang="zh-CN" altLang="en-US"/>
          </a:p>
        </p:txBody>
      </p:sp>
      <p:pic>
        <p:nvPicPr>
          <p:cNvPr id="24" name="图片 23">
            <a:extLst>
              <a:ext uri="{FF2B5EF4-FFF2-40B4-BE49-F238E27FC236}">
                <a16:creationId xmlns:a16="http://schemas.microsoft.com/office/drawing/2014/main" id="{477A785E-5467-FCD6-0D74-C7DEBFAD95EF}"/>
              </a:ext>
            </a:extLst>
          </p:cNvPr>
          <p:cNvPicPr>
            <a:picLocks noChangeAspect="1"/>
          </p:cNvPicPr>
          <p:nvPr/>
        </p:nvPicPr>
        <p:blipFill>
          <a:blip r:embed="rId3"/>
          <a:stretch>
            <a:fillRect/>
          </a:stretch>
        </p:blipFill>
        <p:spPr>
          <a:xfrm>
            <a:off x="917090" y="536027"/>
            <a:ext cx="5208314" cy="5868128"/>
          </a:xfrm>
          <a:prstGeom prst="rect">
            <a:avLst/>
          </a:prstGeom>
        </p:spPr>
      </p:pic>
      <p:sp>
        <p:nvSpPr>
          <p:cNvPr id="26" name="文本框 25">
            <a:extLst>
              <a:ext uri="{FF2B5EF4-FFF2-40B4-BE49-F238E27FC236}">
                <a16:creationId xmlns:a16="http://schemas.microsoft.com/office/drawing/2014/main" id="{4B46B2D6-9676-5AE4-C751-D67892607C76}"/>
              </a:ext>
            </a:extLst>
          </p:cNvPr>
          <p:cNvSpPr txBox="1"/>
          <p:nvPr/>
        </p:nvSpPr>
        <p:spPr>
          <a:xfrm>
            <a:off x="979023" y="177012"/>
            <a:ext cx="4223597" cy="523220"/>
          </a:xfrm>
          <a:prstGeom prst="rect">
            <a:avLst/>
          </a:prstGeom>
          <a:noFill/>
        </p:spPr>
        <p:txBody>
          <a:bodyPr wrap="square" rtlCol="0">
            <a:spAutoFit/>
          </a:bodyPr>
          <a:lstStyle/>
          <a:p>
            <a:pPr algn="l"/>
            <a:r>
              <a:rPr lang="en-US" altLang="zh-CN" sz="2800">
                <a:solidFill>
                  <a:schemeClr val="accent1"/>
                </a:solidFill>
                <a:latin typeface="微软雅黑" panose="020B0503020204020204" pitchFamily="34" charset="-122"/>
                <a:ea typeface="微软雅黑" panose="020B0503020204020204" pitchFamily="34" charset="-122"/>
                <a:sym typeface="思源黑体 CN Bold" panose="020B0800000000000000" pitchFamily="34" charset="-122"/>
              </a:rPr>
              <a:t>HTC-DC Net</a:t>
            </a:r>
          </a:p>
        </p:txBody>
      </p:sp>
    </p:spTree>
    <p:extLst>
      <p:ext uri="{BB962C8B-B14F-4D97-AF65-F5344CB8AC3E}">
        <p14:creationId xmlns:p14="http://schemas.microsoft.com/office/powerpoint/2010/main" val="3760455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A4B704-0236-FBD4-ED71-DE38351034B6}"/>
            </a:ext>
          </a:extLst>
        </p:cNvPr>
        <p:cNvGrpSpPr/>
        <p:nvPr/>
      </p:nvGrpSpPr>
      <p:grpSpPr>
        <a:xfrm>
          <a:off x="0" y="0"/>
          <a:ext cx="0" cy="0"/>
          <a:chOff x="0" y="0"/>
          <a:chExt cx="0" cy="0"/>
        </a:xfrm>
      </p:grpSpPr>
      <p:grpSp>
        <p:nvGrpSpPr>
          <p:cNvPr id="3" name="组合 2">
            <a:extLst>
              <a:ext uri="{FF2B5EF4-FFF2-40B4-BE49-F238E27FC236}">
                <a16:creationId xmlns:a16="http://schemas.microsoft.com/office/drawing/2014/main" id="{2F99C5B6-4985-7748-E397-E1ABFC379C9D}"/>
              </a:ext>
            </a:extLst>
          </p:cNvPr>
          <p:cNvGrpSpPr/>
          <p:nvPr/>
        </p:nvGrpSpPr>
        <p:grpSpPr>
          <a:xfrm>
            <a:off x="375791" y="197818"/>
            <a:ext cx="506025" cy="461665"/>
            <a:chOff x="341222" y="264270"/>
            <a:chExt cx="386682" cy="330315"/>
          </a:xfrm>
        </p:grpSpPr>
        <p:sp>
          <p:nvSpPr>
            <p:cNvPr id="4" name="AutoShape 23">
              <a:extLst>
                <a:ext uri="{FF2B5EF4-FFF2-40B4-BE49-F238E27FC236}">
                  <a16:creationId xmlns:a16="http://schemas.microsoft.com/office/drawing/2014/main" id="{FA34B988-CE11-6C16-6479-28D4C5B9C853}"/>
                </a:ext>
              </a:extLst>
            </p:cNvPr>
            <p:cNvSpPr/>
            <p:nvPr/>
          </p:nvSpPr>
          <p:spPr>
            <a:xfrm>
              <a:off x="341222" y="266483"/>
              <a:ext cx="63111" cy="63111"/>
            </a:xfrm>
            <a:prstGeom prst="ellipse">
              <a:avLst/>
            </a:prstGeom>
            <a:solidFill>
              <a:schemeClr val="accent1"/>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5" name="AutoShape 24">
              <a:extLst>
                <a:ext uri="{FF2B5EF4-FFF2-40B4-BE49-F238E27FC236}">
                  <a16:creationId xmlns:a16="http://schemas.microsoft.com/office/drawing/2014/main" id="{5C51264A-3028-B781-7E15-A12968B2D3A0}"/>
                </a:ext>
              </a:extLst>
            </p:cNvPr>
            <p:cNvSpPr/>
            <p:nvPr/>
          </p:nvSpPr>
          <p:spPr>
            <a:xfrm>
              <a:off x="431287" y="264270"/>
              <a:ext cx="58603" cy="58603"/>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6" name="AutoShape 25">
              <a:extLst>
                <a:ext uri="{FF2B5EF4-FFF2-40B4-BE49-F238E27FC236}">
                  <a16:creationId xmlns:a16="http://schemas.microsoft.com/office/drawing/2014/main" id="{AC24AA53-965E-6755-4113-B066CB45EEB1}"/>
                </a:ext>
              </a:extLst>
            </p:cNvPr>
            <p:cNvSpPr/>
            <p:nvPr/>
          </p:nvSpPr>
          <p:spPr>
            <a:xfrm>
              <a:off x="516844" y="265558"/>
              <a:ext cx="56028" cy="56028"/>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7" name="AutoShape 26">
              <a:extLst>
                <a:ext uri="{FF2B5EF4-FFF2-40B4-BE49-F238E27FC236}">
                  <a16:creationId xmlns:a16="http://schemas.microsoft.com/office/drawing/2014/main" id="{72D3F632-CDA6-D2F7-E231-207A0A70EDBC}"/>
                </a:ext>
              </a:extLst>
            </p:cNvPr>
            <p:cNvSpPr/>
            <p:nvPr/>
          </p:nvSpPr>
          <p:spPr>
            <a:xfrm>
              <a:off x="599826" y="272285"/>
              <a:ext cx="51928" cy="5192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8" name="AutoShape 27">
              <a:extLst>
                <a:ext uri="{FF2B5EF4-FFF2-40B4-BE49-F238E27FC236}">
                  <a16:creationId xmlns:a16="http://schemas.microsoft.com/office/drawing/2014/main" id="{6F71C92D-D98F-4952-5B7F-49726B538269}"/>
                </a:ext>
              </a:extLst>
            </p:cNvPr>
            <p:cNvSpPr/>
            <p:nvPr/>
          </p:nvSpPr>
          <p:spPr>
            <a:xfrm>
              <a:off x="678709" y="269186"/>
              <a:ext cx="49195" cy="4919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9" name="AutoShape 28">
              <a:extLst>
                <a:ext uri="{FF2B5EF4-FFF2-40B4-BE49-F238E27FC236}">
                  <a16:creationId xmlns:a16="http://schemas.microsoft.com/office/drawing/2014/main" id="{BC0FB840-77FD-8692-8CBE-D8DDAADB16F6}"/>
                </a:ext>
              </a:extLst>
            </p:cNvPr>
            <p:cNvSpPr/>
            <p:nvPr/>
          </p:nvSpPr>
          <p:spPr>
            <a:xfrm>
              <a:off x="341222" y="354813"/>
              <a:ext cx="63111" cy="63111"/>
            </a:xfrm>
            <a:prstGeom prst="ellipse">
              <a:avLst/>
            </a:prstGeom>
            <a:solidFill>
              <a:schemeClr val="accent1"/>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0" name="AutoShape 29">
              <a:extLst>
                <a:ext uri="{FF2B5EF4-FFF2-40B4-BE49-F238E27FC236}">
                  <a16:creationId xmlns:a16="http://schemas.microsoft.com/office/drawing/2014/main" id="{A2E9E183-B088-80E4-74C3-7A32E03B4DD3}"/>
                </a:ext>
              </a:extLst>
            </p:cNvPr>
            <p:cNvSpPr/>
            <p:nvPr/>
          </p:nvSpPr>
          <p:spPr>
            <a:xfrm>
              <a:off x="431287" y="352601"/>
              <a:ext cx="58603" cy="58603"/>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1" name="AutoShape 30">
              <a:extLst>
                <a:ext uri="{FF2B5EF4-FFF2-40B4-BE49-F238E27FC236}">
                  <a16:creationId xmlns:a16="http://schemas.microsoft.com/office/drawing/2014/main" id="{75370452-03FD-F2B9-37F8-3BBD23FE7EB9}"/>
                </a:ext>
              </a:extLst>
            </p:cNvPr>
            <p:cNvSpPr/>
            <p:nvPr/>
          </p:nvSpPr>
          <p:spPr>
            <a:xfrm>
              <a:off x="516844" y="353888"/>
              <a:ext cx="56028" cy="56028"/>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2" name="AutoShape 31">
              <a:extLst>
                <a:ext uri="{FF2B5EF4-FFF2-40B4-BE49-F238E27FC236}">
                  <a16:creationId xmlns:a16="http://schemas.microsoft.com/office/drawing/2014/main" id="{E9A96690-8069-3A8E-DCFC-33420B2BBEC5}"/>
                </a:ext>
              </a:extLst>
            </p:cNvPr>
            <p:cNvSpPr/>
            <p:nvPr/>
          </p:nvSpPr>
          <p:spPr>
            <a:xfrm>
              <a:off x="599826" y="360616"/>
              <a:ext cx="51928" cy="5192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3" name="AutoShape 32">
              <a:extLst>
                <a:ext uri="{FF2B5EF4-FFF2-40B4-BE49-F238E27FC236}">
                  <a16:creationId xmlns:a16="http://schemas.microsoft.com/office/drawing/2014/main" id="{F26799F1-43BA-421F-15AE-6118F85FF939}"/>
                </a:ext>
              </a:extLst>
            </p:cNvPr>
            <p:cNvSpPr/>
            <p:nvPr/>
          </p:nvSpPr>
          <p:spPr>
            <a:xfrm>
              <a:off x="678709" y="357516"/>
              <a:ext cx="49195" cy="4919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4" name="AutoShape 33">
              <a:extLst>
                <a:ext uri="{FF2B5EF4-FFF2-40B4-BE49-F238E27FC236}">
                  <a16:creationId xmlns:a16="http://schemas.microsoft.com/office/drawing/2014/main" id="{E8B5C3E8-6C96-ACCE-97F8-26908617ABA9}"/>
                </a:ext>
              </a:extLst>
            </p:cNvPr>
            <p:cNvSpPr/>
            <p:nvPr/>
          </p:nvSpPr>
          <p:spPr>
            <a:xfrm>
              <a:off x="341222" y="443143"/>
              <a:ext cx="63111" cy="63111"/>
            </a:xfrm>
            <a:prstGeom prst="ellipse">
              <a:avLst/>
            </a:prstGeom>
            <a:solidFill>
              <a:schemeClr val="accent1"/>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5" name="AutoShape 34">
              <a:extLst>
                <a:ext uri="{FF2B5EF4-FFF2-40B4-BE49-F238E27FC236}">
                  <a16:creationId xmlns:a16="http://schemas.microsoft.com/office/drawing/2014/main" id="{E234CAF3-4E1A-5FE4-647A-F86F6A7DFD2E}"/>
                </a:ext>
              </a:extLst>
            </p:cNvPr>
            <p:cNvSpPr/>
            <p:nvPr/>
          </p:nvSpPr>
          <p:spPr>
            <a:xfrm>
              <a:off x="431287" y="440931"/>
              <a:ext cx="58603" cy="58603"/>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6" name="AutoShape 35">
              <a:extLst>
                <a:ext uri="{FF2B5EF4-FFF2-40B4-BE49-F238E27FC236}">
                  <a16:creationId xmlns:a16="http://schemas.microsoft.com/office/drawing/2014/main" id="{207EB3E3-AED4-ABB4-BD5D-9995B678A81D}"/>
                </a:ext>
              </a:extLst>
            </p:cNvPr>
            <p:cNvSpPr/>
            <p:nvPr/>
          </p:nvSpPr>
          <p:spPr>
            <a:xfrm>
              <a:off x="516844" y="442218"/>
              <a:ext cx="56028" cy="56028"/>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7" name="AutoShape 36">
              <a:extLst>
                <a:ext uri="{FF2B5EF4-FFF2-40B4-BE49-F238E27FC236}">
                  <a16:creationId xmlns:a16="http://schemas.microsoft.com/office/drawing/2014/main" id="{A56906BE-C3D0-04FE-2AA5-81803A2C0F51}"/>
                </a:ext>
              </a:extLst>
            </p:cNvPr>
            <p:cNvSpPr/>
            <p:nvPr/>
          </p:nvSpPr>
          <p:spPr>
            <a:xfrm>
              <a:off x="599826" y="448946"/>
              <a:ext cx="51928" cy="5192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8" name="AutoShape 37">
              <a:extLst>
                <a:ext uri="{FF2B5EF4-FFF2-40B4-BE49-F238E27FC236}">
                  <a16:creationId xmlns:a16="http://schemas.microsoft.com/office/drawing/2014/main" id="{7914B8E3-2AD3-D0F2-036A-D733ADC506C6}"/>
                </a:ext>
              </a:extLst>
            </p:cNvPr>
            <p:cNvSpPr/>
            <p:nvPr/>
          </p:nvSpPr>
          <p:spPr>
            <a:xfrm>
              <a:off x="678709" y="445846"/>
              <a:ext cx="49195" cy="4919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9" name="AutoShape 38">
              <a:extLst>
                <a:ext uri="{FF2B5EF4-FFF2-40B4-BE49-F238E27FC236}">
                  <a16:creationId xmlns:a16="http://schemas.microsoft.com/office/drawing/2014/main" id="{130FE751-050C-6B87-4E3B-20FC265D3E52}"/>
                </a:ext>
              </a:extLst>
            </p:cNvPr>
            <p:cNvSpPr/>
            <p:nvPr/>
          </p:nvSpPr>
          <p:spPr>
            <a:xfrm>
              <a:off x="341222" y="531474"/>
              <a:ext cx="63111" cy="63111"/>
            </a:xfrm>
            <a:prstGeom prst="ellipse">
              <a:avLst/>
            </a:prstGeom>
            <a:solidFill>
              <a:schemeClr val="accent1"/>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20" name="AutoShape 39">
              <a:extLst>
                <a:ext uri="{FF2B5EF4-FFF2-40B4-BE49-F238E27FC236}">
                  <a16:creationId xmlns:a16="http://schemas.microsoft.com/office/drawing/2014/main" id="{61D93D95-2B56-5078-AC60-4C554D55E2EB}"/>
                </a:ext>
              </a:extLst>
            </p:cNvPr>
            <p:cNvSpPr/>
            <p:nvPr/>
          </p:nvSpPr>
          <p:spPr>
            <a:xfrm>
              <a:off x="431287" y="529261"/>
              <a:ext cx="58603" cy="58603"/>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21" name="AutoShape 40">
              <a:extLst>
                <a:ext uri="{FF2B5EF4-FFF2-40B4-BE49-F238E27FC236}">
                  <a16:creationId xmlns:a16="http://schemas.microsoft.com/office/drawing/2014/main" id="{65C97BD8-0DC6-56DA-7F06-CEC401D36FDC}"/>
                </a:ext>
              </a:extLst>
            </p:cNvPr>
            <p:cNvSpPr/>
            <p:nvPr/>
          </p:nvSpPr>
          <p:spPr>
            <a:xfrm>
              <a:off x="516844" y="530549"/>
              <a:ext cx="56028" cy="56028"/>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22" name="AutoShape 41">
              <a:extLst>
                <a:ext uri="{FF2B5EF4-FFF2-40B4-BE49-F238E27FC236}">
                  <a16:creationId xmlns:a16="http://schemas.microsoft.com/office/drawing/2014/main" id="{1415A720-4CB6-ED1F-4D1B-F10086764C11}"/>
                </a:ext>
              </a:extLst>
            </p:cNvPr>
            <p:cNvSpPr/>
            <p:nvPr/>
          </p:nvSpPr>
          <p:spPr>
            <a:xfrm>
              <a:off x="599826" y="537276"/>
              <a:ext cx="51928" cy="5192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23" name="AutoShape 42">
              <a:extLst>
                <a:ext uri="{FF2B5EF4-FFF2-40B4-BE49-F238E27FC236}">
                  <a16:creationId xmlns:a16="http://schemas.microsoft.com/office/drawing/2014/main" id="{FA40A2FA-7912-34BA-22A0-75773374DFC8}"/>
                </a:ext>
              </a:extLst>
            </p:cNvPr>
            <p:cNvSpPr/>
            <p:nvPr/>
          </p:nvSpPr>
          <p:spPr>
            <a:xfrm>
              <a:off x="678709" y="534176"/>
              <a:ext cx="49195" cy="4919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grpSp>
      <p:pic>
        <p:nvPicPr>
          <p:cNvPr id="25" name="图片 24">
            <a:extLst>
              <a:ext uri="{FF2B5EF4-FFF2-40B4-BE49-F238E27FC236}">
                <a16:creationId xmlns:a16="http://schemas.microsoft.com/office/drawing/2014/main" id="{7B816D20-8761-DD8F-DD8B-E1E1A744564C}"/>
              </a:ext>
            </a:extLst>
          </p:cNvPr>
          <p:cNvPicPr>
            <a:picLocks noChangeAspect="1"/>
          </p:cNvPicPr>
          <p:nvPr/>
        </p:nvPicPr>
        <p:blipFill>
          <a:blip r:embed="rId3"/>
          <a:stretch>
            <a:fillRect/>
          </a:stretch>
        </p:blipFill>
        <p:spPr>
          <a:xfrm>
            <a:off x="1804489" y="991813"/>
            <a:ext cx="4468720" cy="5617371"/>
          </a:xfrm>
          <a:prstGeom prst="rect">
            <a:avLst/>
          </a:prstGeom>
        </p:spPr>
      </p:pic>
      <p:sp>
        <p:nvSpPr>
          <p:cNvPr id="26" name="文本框 25">
            <a:extLst>
              <a:ext uri="{FF2B5EF4-FFF2-40B4-BE49-F238E27FC236}">
                <a16:creationId xmlns:a16="http://schemas.microsoft.com/office/drawing/2014/main" id="{079208FC-95AE-6C17-03B6-5767D704C3B0}"/>
              </a:ext>
            </a:extLst>
          </p:cNvPr>
          <p:cNvSpPr txBox="1"/>
          <p:nvPr/>
        </p:nvSpPr>
        <p:spPr>
          <a:xfrm>
            <a:off x="6927355" y="2409169"/>
            <a:ext cx="4251010" cy="2308324"/>
          </a:xfrm>
          <a:prstGeom prst="rect">
            <a:avLst/>
          </a:prstGeom>
          <a:noFill/>
        </p:spPr>
        <p:txBody>
          <a:bodyPr wrap="square" rtlCol="0">
            <a:spAutoFit/>
          </a:bodyPr>
          <a:lstStyle/>
          <a:p>
            <a:r>
              <a:rPr lang="zh-CN" altLang="en-US" b="1">
                <a:solidFill>
                  <a:srgbClr val="002060"/>
                </a:solidFill>
                <a:latin typeface="+mn-ea"/>
                <a:cs typeface="Times New Roman" panose="02020603050405020304" pitchFamily="18" charset="0"/>
              </a:rPr>
              <a:t>混合回归过程中采用了基于分布的方法，这会导致输出结果的离散，因此在回归阶段根据区间概率对区间中心进行加权平均以平滑区间，从而实现连续的输出，从概率学的角度来看，加权平均等价于计算高度值分布的期望值，如果没有对分布的任何约束，期望值可能会远离分布。</a:t>
            </a:r>
          </a:p>
        </p:txBody>
      </p:sp>
      <p:sp>
        <p:nvSpPr>
          <p:cNvPr id="28" name="文本框 27">
            <a:extLst>
              <a:ext uri="{FF2B5EF4-FFF2-40B4-BE49-F238E27FC236}">
                <a16:creationId xmlns:a16="http://schemas.microsoft.com/office/drawing/2014/main" id="{E4F964ED-EF3B-376E-9E1A-A8E16E55597C}"/>
              </a:ext>
            </a:extLst>
          </p:cNvPr>
          <p:cNvSpPr txBox="1"/>
          <p:nvPr/>
        </p:nvSpPr>
        <p:spPr>
          <a:xfrm>
            <a:off x="979023" y="177012"/>
            <a:ext cx="4223597" cy="523220"/>
          </a:xfrm>
          <a:prstGeom prst="rect">
            <a:avLst/>
          </a:prstGeom>
          <a:noFill/>
        </p:spPr>
        <p:txBody>
          <a:bodyPr wrap="square" rtlCol="0">
            <a:spAutoFit/>
          </a:bodyPr>
          <a:lstStyle/>
          <a:p>
            <a:pPr algn="l"/>
            <a:r>
              <a:rPr lang="en-US" altLang="zh-CN" sz="2800">
                <a:solidFill>
                  <a:schemeClr val="accent1"/>
                </a:solidFill>
                <a:latin typeface="微软雅黑" panose="020B0503020204020204" pitchFamily="34" charset="-122"/>
                <a:ea typeface="微软雅黑" panose="020B0503020204020204" pitchFamily="34" charset="-122"/>
                <a:sym typeface="思源黑体 CN Bold" panose="020B0800000000000000" pitchFamily="34" charset="-122"/>
              </a:rPr>
              <a:t>HTC-DC Net</a:t>
            </a:r>
          </a:p>
        </p:txBody>
      </p:sp>
    </p:spTree>
    <p:extLst>
      <p:ext uri="{BB962C8B-B14F-4D97-AF65-F5344CB8AC3E}">
        <p14:creationId xmlns:p14="http://schemas.microsoft.com/office/powerpoint/2010/main" val="3579104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79023" y="177012"/>
            <a:ext cx="4223597" cy="523220"/>
          </a:xfrm>
          <a:prstGeom prst="rect">
            <a:avLst/>
          </a:prstGeom>
          <a:noFill/>
        </p:spPr>
        <p:txBody>
          <a:bodyPr wrap="square" rtlCol="0">
            <a:spAutoFit/>
          </a:bodyPr>
          <a:lstStyle/>
          <a:p>
            <a:pPr algn="l"/>
            <a:r>
              <a:rPr lang="en-US" altLang="zh-CN" sz="2800">
                <a:solidFill>
                  <a:schemeClr val="accent1"/>
                </a:solidFill>
                <a:latin typeface="微软雅黑" panose="020B0503020204020204" pitchFamily="34" charset="-122"/>
                <a:ea typeface="微软雅黑" panose="020B0503020204020204" pitchFamily="34" charset="-122"/>
                <a:sym typeface="思源黑体 CN Bold" panose="020B0800000000000000" pitchFamily="34" charset="-122"/>
              </a:rPr>
              <a:t>HTC-DC Net</a:t>
            </a:r>
          </a:p>
        </p:txBody>
      </p:sp>
      <p:grpSp>
        <p:nvGrpSpPr>
          <p:cNvPr id="3" name="组合 2"/>
          <p:cNvGrpSpPr/>
          <p:nvPr/>
        </p:nvGrpSpPr>
        <p:grpSpPr>
          <a:xfrm>
            <a:off x="375791" y="197818"/>
            <a:ext cx="506025" cy="461665"/>
            <a:chOff x="341222" y="264270"/>
            <a:chExt cx="386682" cy="330315"/>
          </a:xfrm>
        </p:grpSpPr>
        <p:sp>
          <p:nvSpPr>
            <p:cNvPr id="4" name="AutoShape 23"/>
            <p:cNvSpPr/>
            <p:nvPr/>
          </p:nvSpPr>
          <p:spPr>
            <a:xfrm>
              <a:off x="341222" y="266483"/>
              <a:ext cx="63111" cy="63111"/>
            </a:xfrm>
            <a:prstGeom prst="ellipse">
              <a:avLst/>
            </a:prstGeom>
            <a:solidFill>
              <a:schemeClr val="accent1"/>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5" name="AutoShape 24"/>
            <p:cNvSpPr/>
            <p:nvPr/>
          </p:nvSpPr>
          <p:spPr>
            <a:xfrm>
              <a:off x="431287" y="264270"/>
              <a:ext cx="58603" cy="58603"/>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6" name="AutoShape 25"/>
            <p:cNvSpPr/>
            <p:nvPr/>
          </p:nvSpPr>
          <p:spPr>
            <a:xfrm>
              <a:off x="516844" y="265558"/>
              <a:ext cx="56028" cy="56028"/>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7" name="AutoShape 26"/>
            <p:cNvSpPr/>
            <p:nvPr/>
          </p:nvSpPr>
          <p:spPr>
            <a:xfrm>
              <a:off x="599826" y="272285"/>
              <a:ext cx="51928" cy="5192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8" name="AutoShape 27"/>
            <p:cNvSpPr/>
            <p:nvPr/>
          </p:nvSpPr>
          <p:spPr>
            <a:xfrm>
              <a:off x="678709" y="269186"/>
              <a:ext cx="49195" cy="4919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9" name="AutoShape 28"/>
            <p:cNvSpPr/>
            <p:nvPr/>
          </p:nvSpPr>
          <p:spPr>
            <a:xfrm>
              <a:off x="341222" y="354813"/>
              <a:ext cx="63111" cy="63111"/>
            </a:xfrm>
            <a:prstGeom prst="ellipse">
              <a:avLst/>
            </a:prstGeom>
            <a:solidFill>
              <a:schemeClr val="accent1"/>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0" name="AutoShape 29"/>
            <p:cNvSpPr/>
            <p:nvPr/>
          </p:nvSpPr>
          <p:spPr>
            <a:xfrm>
              <a:off x="431287" y="352601"/>
              <a:ext cx="58603" cy="58603"/>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1" name="AutoShape 30"/>
            <p:cNvSpPr/>
            <p:nvPr/>
          </p:nvSpPr>
          <p:spPr>
            <a:xfrm>
              <a:off x="516844" y="353888"/>
              <a:ext cx="56028" cy="56028"/>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2" name="AutoShape 31"/>
            <p:cNvSpPr/>
            <p:nvPr/>
          </p:nvSpPr>
          <p:spPr>
            <a:xfrm>
              <a:off x="599826" y="360616"/>
              <a:ext cx="51928" cy="5192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3" name="AutoShape 32"/>
            <p:cNvSpPr/>
            <p:nvPr/>
          </p:nvSpPr>
          <p:spPr>
            <a:xfrm>
              <a:off x="678709" y="357516"/>
              <a:ext cx="49195" cy="4919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4" name="AutoShape 33"/>
            <p:cNvSpPr/>
            <p:nvPr/>
          </p:nvSpPr>
          <p:spPr>
            <a:xfrm>
              <a:off x="341222" y="443143"/>
              <a:ext cx="63111" cy="63111"/>
            </a:xfrm>
            <a:prstGeom prst="ellipse">
              <a:avLst/>
            </a:prstGeom>
            <a:solidFill>
              <a:schemeClr val="accent1"/>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5" name="AutoShape 34"/>
            <p:cNvSpPr/>
            <p:nvPr/>
          </p:nvSpPr>
          <p:spPr>
            <a:xfrm>
              <a:off x="431287" y="440931"/>
              <a:ext cx="58603" cy="58603"/>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6" name="AutoShape 35"/>
            <p:cNvSpPr/>
            <p:nvPr/>
          </p:nvSpPr>
          <p:spPr>
            <a:xfrm>
              <a:off x="516844" y="442218"/>
              <a:ext cx="56028" cy="56028"/>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7" name="AutoShape 36"/>
            <p:cNvSpPr/>
            <p:nvPr/>
          </p:nvSpPr>
          <p:spPr>
            <a:xfrm>
              <a:off x="599826" y="448946"/>
              <a:ext cx="51928" cy="5192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8" name="AutoShape 37"/>
            <p:cNvSpPr/>
            <p:nvPr/>
          </p:nvSpPr>
          <p:spPr>
            <a:xfrm>
              <a:off x="678709" y="445846"/>
              <a:ext cx="49195" cy="4919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9" name="AutoShape 38"/>
            <p:cNvSpPr/>
            <p:nvPr/>
          </p:nvSpPr>
          <p:spPr>
            <a:xfrm>
              <a:off x="341222" y="531474"/>
              <a:ext cx="63111" cy="63111"/>
            </a:xfrm>
            <a:prstGeom prst="ellipse">
              <a:avLst/>
            </a:prstGeom>
            <a:solidFill>
              <a:schemeClr val="accent1"/>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20" name="AutoShape 39"/>
            <p:cNvSpPr/>
            <p:nvPr/>
          </p:nvSpPr>
          <p:spPr>
            <a:xfrm>
              <a:off x="431287" y="529261"/>
              <a:ext cx="58603" cy="58603"/>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21" name="AutoShape 40"/>
            <p:cNvSpPr/>
            <p:nvPr/>
          </p:nvSpPr>
          <p:spPr>
            <a:xfrm>
              <a:off x="516844" y="530549"/>
              <a:ext cx="56028" cy="56028"/>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22" name="AutoShape 41"/>
            <p:cNvSpPr/>
            <p:nvPr/>
          </p:nvSpPr>
          <p:spPr>
            <a:xfrm>
              <a:off x="599826" y="537276"/>
              <a:ext cx="51928" cy="5192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23" name="AutoShape 42"/>
            <p:cNvSpPr/>
            <p:nvPr/>
          </p:nvSpPr>
          <p:spPr>
            <a:xfrm>
              <a:off x="678709" y="534176"/>
              <a:ext cx="49195" cy="4919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grpSp>
      <p:pic>
        <p:nvPicPr>
          <p:cNvPr id="25" name="图片 24">
            <a:extLst>
              <a:ext uri="{FF2B5EF4-FFF2-40B4-BE49-F238E27FC236}">
                <a16:creationId xmlns:a16="http://schemas.microsoft.com/office/drawing/2014/main" id="{3FCE9902-F43C-7469-2C6A-931CE921A749}"/>
              </a:ext>
            </a:extLst>
          </p:cNvPr>
          <p:cNvPicPr>
            <a:picLocks noChangeAspect="1"/>
          </p:cNvPicPr>
          <p:nvPr/>
        </p:nvPicPr>
        <p:blipFill>
          <a:blip r:embed="rId3"/>
          <a:stretch>
            <a:fillRect/>
          </a:stretch>
        </p:blipFill>
        <p:spPr>
          <a:xfrm>
            <a:off x="881816" y="846292"/>
            <a:ext cx="10308765" cy="568356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49721-0202-1977-B0D0-2903D5B920EB}"/>
            </a:ext>
          </a:extLst>
        </p:cNvPr>
        <p:cNvGrpSpPr/>
        <p:nvPr/>
      </p:nvGrpSpPr>
      <p:grpSpPr>
        <a:xfrm>
          <a:off x="0" y="0"/>
          <a:ext cx="0" cy="0"/>
          <a:chOff x="0" y="0"/>
          <a:chExt cx="0" cy="0"/>
        </a:xfrm>
      </p:grpSpPr>
      <p:grpSp>
        <p:nvGrpSpPr>
          <p:cNvPr id="3" name="组合 2">
            <a:extLst>
              <a:ext uri="{FF2B5EF4-FFF2-40B4-BE49-F238E27FC236}">
                <a16:creationId xmlns:a16="http://schemas.microsoft.com/office/drawing/2014/main" id="{57EFE2D2-6B85-5FFD-6F87-C6172803D3FF}"/>
              </a:ext>
            </a:extLst>
          </p:cNvPr>
          <p:cNvGrpSpPr/>
          <p:nvPr/>
        </p:nvGrpSpPr>
        <p:grpSpPr>
          <a:xfrm>
            <a:off x="375791" y="197818"/>
            <a:ext cx="506025" cy="461665"/>
            <a:chOff x="341222" y="264270"/>
            <a:chExt cx="386682" cy="330315"/>
          </a:xfrm>
        </p:grpSpPr>
        <p:sp>
          <p:nvSpPr>
            <p:cNvPr id="4" name="AutoShape 23">
              <a:extLst>
                <a:ext uri="{FF2B5EF4-FFF2-40B4-BE49-F238E27FC236}">
                  <a16:creationId xmlns:a16="http://schemas.microsoft.com/office/drawing/2014/main" id="{1AAAD733-1F90-F06C-5607-99E0BA3230BD}"/>
                </a:ext>
              </a:extLst>
            </p:cNvPr>
            <p:cNvSpPr/>
            <p:nvPr/>
          </p:nvSpPr>
          <p:spPr>
            <a:xfrm>
              <a:off x="341222" y="266483"/>
              <a:ext cx="63111" cy="63111"/>
            </a:xfrm>
            <a:prstGeom prst="ellipse">
              <a:avLst/>
            </a:prstGeom>
            <a:solidFill>
              <a:schemeClr val="accent1"/>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5" name="AutoShape 24">
              <a:extLst>
                <a:ext uri="{FF2B5EF4-FFF2-40B4-BE49-F238E27FC236}">
                  <a16:creationId xmlns:a16="http://schemas.microsoft.com/office/drawing/2014/main" id="{63E445B4-12C2-0491-E670-42654C6C2FDE}"/>
                </a:ext>
              </a:extLst>
            </p:cNvPr>
            <p:cNvSpPr/>
            <p:nvPr/>
          </p:nvSpPr>
          <p:spPr>
            <a:xfrm>
              <a:off x="431287" y="264270"/>
              <a:ext cx="58603" cy="58603"/>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6" name="AutoShape 25">
              <a:extLst>
                <a:ext uri="{FF2B5EF4-FFF2-40B4-BE49-F238E27FC236}">
                  <a16:creationId xmlns:a16="http://schemas.microsoft.com/office/drawing/2014/main" id="{BB634842-FEA6-22EA-04D4-C3388B60E8D0}"/>
                </a:ext>
              </a:extLst>
            </p:cNvPr>
            <p:cNvSpPr/>
            <p:nvPr/>
          </p:nvSpPr>
          <p:spPr>
            <a:xfrm>
              <a:off x="516844" y="265558"/>
              <a:ext cx="56028" cy="56028"/>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7" name="AutoShape 26">
              <a:extLst>
                <a:ext uri="{FF2B5EF4-FFF2-40B4-BE49-F238E27FC236}">
                  <a16:creationId xmlns:a16="http://schemas.microsoft.com/office/drawing/2014/main" id="{88DBB0A9-8257-B972-7097-BFC0CE60E84D}"/>
                </a:ext>
              </a:extLst>
            </p:cNvPr>
            <p:cNvSpPr/>
            <p:nvPr/>
          </p:nvSpPr>
          <p:spPr>
            <a:xfrm>
              <a:off x="599826" y="272285"/>
              <a:ext cx="51928" cy="5192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8" name="AutoShape 27">
              <a:extLst>
                <a:ext uri="{FF2B5EF4-FFF2-40B4-BE49-F238E27FC236}">
                  <a16:creationId xmlns:a16="http://schemas.microsoft.com/office/drawing/2014/main" id="{74FFD322-2F0E-F1EE-27B4-8C10B8CA2C09}"/>
                </a:ext>
              </a:extLst>
            </p:cNvPr>
            <p:cNvSpPr/>
            <p:nvPr/>
          </p:nvSpPr>
          <p:spPr>
            <a:xfrm>
              <a:off x="678709" y="269186"/>
              <a:ext cx="49195" cy="4919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9" name="AutoShape 28">
              <a:extLst>
                <a:ext uri="{FF2B5EF4-FFF2-40B4-BE49-F238E27FC236}">
                  <a16:creationId xmlns:a16="http://schemas.microsoft.com/office/drawing/2014/main" id="{D155BE30-B6FD-7451-1BCE-86D61F4E0B46}"/>
                </a:ext>
              </a:extLst>
            </p:cNvPr>
            <p:cNvSpPr/>
            <p:nvPr/>
          </p:nvSpPr>
          <p:spPr>
            <a:xfrm>
              <a:off x="341222" y="354813"/>
              <a:ext cx="63111" cy="63111"/>
            </a:xfrm>
            <a:prstGeom prst="ellipse">
              <a:avLst/>
            </a:prstGeom>
            <a:solidFill>
              <a:schemeClr val="accent1"/>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0" name="AutoShape 29">
              <a:extLst>
                <a:ext uri="{FF2B5EF4-FFF2-40B4-BE49-F238E27FC236}">
                  <a16:creationId xmlns:a16="http://schemas.microsoft.com/office/drawing/2014/main" id="{B41D3A6D-7E55-9F28-4296-5EB792FAF782}"/>
                </a:ext>
              </a:extLst>
            </p:cNvPr>
            <p:cNvSpPr/>
            <p:nvPr/>
          </p:nvSpPr>
          <p:spPr>
            <a:xfrm>
              <a:off x="431287" y="352601"/>
              <a:ext cx="58603" cy="58603"/>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1" name="AutoShape 30">
              <a:extLst>
                <a:ext uri="{FF2B5EF4-FFF2-40B4-BE49-F238E27FC236}">
                  <a16:creationId xmlns:a16="http://schemas.microsoft.com/office/drawing/2014/main" id="{F3F79659-DF3D-EFF2-A07C-C37354CCBD7D}"/>
                </a:ext>
              </a:extLst>
            </p:cNvPr>
            <p:cNvSpPr/>
            <p:nvPr/>
          </p:nvSpPr>
          <p:spPr>
            <a:xfrm>
              <a:off x="516844" y="353888"/>
              <a:ext cx="56028" cy="56028"/>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2" name="AutoShape 31">
              <a:extLst>
                <a:ext uri="{FF2B5EF4-FFF2-40B4-BE49-F238E27FC236}">
                  <a16:creationId xmlns:a16="http://schemas.microsoft.com/office/drawing/2014/main" id="{9DCDEF62-BADE-2711-6816-CB3BF2669FD2}"/>
                </a:ext>
              </a:extLst>
            </p:cNvPr>
            <p:cNvSpPr/>
            <p:nvPr/>
          </p:nvSpPr>
          <p:spPr>
            <a:xfrm>
              <a:off x="599826" y="360616"/>
              <a:ext cx="51928" cy="5192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3" name="AutoShape 32">
              <a:extLst>
                <a:ext uri="{FF2B5EF4-FFF2-40B4-BE49-F238E27FC236}">
                  <a16:creationId xmlns:a16="http://schemas.microsoft.com/office/drawing/2014/main" id="{77708E20-14A9-4D6C-364E-333D5673E811}"/>
                </a:ext>
              </a:extLst>
            </p:cNvPr>
            <p:cNvSpPr/>
            <p:nvPr/>
          </p:nvSpPr>
          <p:spPr>
            <a:xfrm>
              <a:off x="678709" y="357516"/>
              <a:ext cx="49195" cy="4919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4" name="AutoShape 33">
              <a:extLst>
                <a:ext uri="{FF2B5EF4-FFF2-40B4-BE49-F238E27FC236}">
                  <a16:creationId xmlns:a16="http://schemas.microsoft.com/office/drawing/2014/main" id="{00C4F421-158D-4286-33CB-0601DF522E08}"/>
                </a:ext>
              </a:extLst>
            </p:cNvPr>
            <p:cNvSpPr/>
            <p:nvPr/>
          </p:nvSpPr>
          <p:spPr>
            <a:xfrm>
              <a:off x="341222" y="443143"/>
              <a:ext cx="63111" cy="63111"/>
            </a:xfrm>
            <a:prstGeom prst="ellipse">
              <a:avLst/>
            </a:prstGeom>
            <a:solidFill>
              <a:schemeClr val="accent1"/>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5" name="AutoShape 34">
              <a:extLst>
                <a:ext uri="{FF2B5EF4-FFF2-40B4-BE49-F238E27FC236}">
                  <a16:creationId xmlns:a16="http://schemas.microsoft.com/office/drawing/2014/main" id="{0027F2BD-21AF-D125-17F4-30259B3AE331}"/>
                </a:ext>
              </a:extLst>
            </p:cNvPr>
            <p:cNvSpPr/>
            <p:nvPr/>
          </p:nvSpPr>
          <p:spPr>
            <a:xfrm>
              <a:off x="431287" y="440931"/>
              <a:ext cx="58603" cy="58603"/>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6" name="AutoShape 35">
              <a:extLst>
                <a:ext uri="{FF2B5EF4-FFF2-40B4-BE49-F238E27FC236}">
                  <a16:creationId xmlns:a16="http://schemas.microsoft.com/office/drawing/2014/main" id="{D83C8C40-33FB-7D38-FE43-141DE6799A15}"/>
                </a:ext>
              </a:extLst>
            </p:cNvPr>
            <p:cNvSpPr/>
            <p:nvPr/>
          </p:nvSpPr>
          <p:spPr>
            <a:xfrm>
              <a:off x="516844" y="442218"/>
              <a:ext cx="56028" cy="56028"/>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7" name="AutoShape 36">
              <a:extLst>
                <a:ext uri="{FF2B5EF4-FFF2-40B4-BE49-F238E27FC236}">
                  <a16:creationId xmlns:a16="http://schemas.microsoft.com/office/drawing/2014/main" id="{EAAA191D-16BE-59E8-2EDE-DCAE6915D886}"/>
                </a:ext>
              </a:extLst>
            </p:cNvPr>
            <p:cNvSpPr/>
            <p:nvPr/>
          </p:nvSpPr>
          <p:spPr>
            <a:xfrm>
              <a:off x="599826" y="448946"/>
              <a:ext cx="51928" cy="5192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8" name="AutoShape 37">
              <a:extLst>
                <a:ext uri="{FF2B5EF4-FFF2-40B4-BE49-F238E27FC236}">
                  <a16:creationId xmlns:a16="http://schemas.microsoft.com/office/drawing/2014/main" id="{BA77964C-8328-F749-F135-991101D45F8F}"/>
                </a:ext>
              </a:extLst>
            </p:cNvPr>
            <p:cNvSpPr/>
            <p:nvPr/>
          </p:nvSpPr>
          <p:spPr>
            <a:xfrm>
              <a:off x="678709" y="445846"/>
              <a:ext cx="49195" cy="4919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9" name="AutoShape 38">
              <a:extLst>
                <a:ext uri="{FF2B5EF4-FFF2-40B4-BE49-F238E27FC236}">
                  <a16:creationId xmlns:a16="http://schemas.microsoft.com/office/drawing/2014/main" id="{49BCF92D-DD62-672C-4745-9BCB41B55362}"/>
                </a:ext>
              </a:extLst>
            </p:cNvPr>
            <p:cNvSpPr/>
            <p:nvPr/>
          </p:nvSpPr>
          <p:spPr>
            <a:xfrm>
              <a:off x="341222" y="531474"/>
              <a:ext cx="63111" cy="63111"/>
            </a:xfrm>
            <a:prstGeom prst="ellipse">
              <a:avLst/>
            </a:prstGeom>
            <a:solidFill>
              <a:schemeClr val="accent1"/>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20" name="AutoShape 39">
              <a:extLst>
                <a:ext uri="{FF2B5EF4-FFF2-40B4-BE49-F238E27FC236}">
                  <a16:creationId xmlns:a16="http://schemas.microsoft.com/office/drawing/2014/main" id="{4FFDF7FF-2456-12BC-ECF2-5A22EF8D2730}"/>
                </a:ext>
              </a:extLst>
            </p:cNvPr>
            <p:cNvSpPr/>
            <p:nvPr/>
          </p:nvSpPr>
          <p:spPr>
            <a:xfrm>
              <a:off x="431287" y="529261"/>
              <a:ext cx="58603" cy="58603"/>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21" name="AutoShape 40">
              <a:extLst>
                <a:ext uri="{FF2B5EF4-FFF2-40B4-BE49-F238E27FC236}">
                  <a16:creationId xmlns:a16="http://schemas.microsoft.com/office/drawing/2014/main" id="{C1A6221D-ECF9-6ED6-6B45-0ED7EDA7E8BF}"/>
                </a:ext>
              </a:extLst>
            </p:cNvPr>
            <p:cNvSpPr/>
            <p:nvPr/>
          </p:nvSpPr>
          <p:spPr>
            <a:xfrm>
              <a:off x="516844" y="530549"/>
              <a:ext cx="56028" cy="56028"/>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22" name="AutoShape 41">
              <a:extLst>
                <a:ext uri="{FF2B5EF4-FFF2-40B4-BE49-F238E27FC236}">
                  <a16:creationId xmlns:a16="http://schemas.microsoft.com/office/drawing/2014/main" id="{4F97C9D6-F827-E75C-C84B-847409E41E56}"/>
                </a:ext>
              </a:extLst>
            </p:cNvPr>
            <p:cNvSpPr/>
            <p:nvPr/>
          </p:nvSpPr>
          <p:spPr>
            <a:xfrm>
              <a:off x="599826" y="537276"/>
              <a:ext cx="51928" cy="5192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23" name="AutoShape 42">
              <a:extLst>
                <a:ext uri="{FF2B5EF4-FFF2-40B4-BE49-F238E27FC236}">
                  <a16:creationId xmlns:a16="http://schemas.microsoft.com/office/drawing/2014/main" id="{0345FACE-9634-ED06-26D0-A1DAE16D8526}"/>
                </a:ext>
              </a:extLst>
            </p:cNvPr>
            <p:cNvSpPr/>
            <p:nvPr/>
          </p:nvSpPr>
          <p:spPr>
            <a:xfrm>
              <a:off x="678709" y="534176"/>
              <a:ext cx="49195" cy="4919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grpSp>
      <p:pic>
        <p:nvPicPr>
          <p:cNvPr id="24" name="图片 23">
            <a:extLst>
              <a:ext uri="{FF2B5EF4-FFF2-40B4-BE49-F238E27FC236}">
                <a16:creationId xmlns:a16="http://schemas.microsoft.com/office/drawing/2014/main" id="{C3FC4A16-1FB6-9535-463F-BEFCDDAB11CF}"/>
              </a:ext>
            </a:extLst>
          </p:cNvPr>
          <p:cNvPicPr>
            <a:picLocks noChangeAspect="1"/>
          </p:cNvPicPr>
          <p:nvPr/>
        </p:nvPicPr>
        <p:blipFill>
          <a:blip r:embed="rId3"/>
          <a:stretch>
            <a:fillRect/>
          </a:stretch>
        </p:blipFill>
        <p:spPr>
          <a:xfrm>
            <a:off x="1384401" y="789191"/>
            <a:ext cx="10562929" cy="3641584"/>
          </a:xfrm>
          <a:prstGeom prst="rect">
            <a:avLst/>
          </a:prstGeom>
        </p:spPr>
      </p:pic>
      <p:sp>
        <p:nvSpPr>
          <p:cNvPr id="30" name="文本框 29">
            <a:extLst>
              <a:ext uri="{FF2B5EF4-FFF2-40B4-BE49-F238E27FC236}">
                <a16:creationId xmlns:a16="http://schemas.microsoft.com/office/drawing/2014/main" id="{99B7214E-32BE-7F85-F23D-0B01B3335989}"/>
              </a:ext>
            </a:extLst>
          </p:cNvPr>
          <p:cNvSpPr txBox="1"/>
          <p:nvPr/>
        </p:nvSpPr>
        <p:spPr>
          <a:xfrm>
            <a:off x="1384401" y="4718209"/>
            <a:ext cx="8853374" cy="646331"/>
          </a:xfrm>
          <a:prstGeom prst="rect">
            <a:avLst/>
          </a:prstGeom>
          <a:noFill/>
        </p:spPr>
        <p:txBody>
          <a:bodyPr wrap="square" rtlCol="0">
            <a:spAutoFit/>
          </a:bodyPr>
          <a:lstStyle/>
          <a:p>
            <a:r>
              <a:rPr lang="zh-CN" altLang="en-US" b="1">
                <a:solidFill>
                  <a:srgbClr val="002060"/>
                </a:solidFill>
                <a:latin typeface="+mn-ea"/>
                <a:cs typeface="Times New Roman" panose="02020603050405020304" pitchFamily="18" charset="0"/>
              </a:rPr>
              <a:t>回归任务转换为分类任务，将深度范围划分为若干个单元（</a:t>
            </a:r>
            <a:r>
              <a:rPr lang="en-US" altLang="zh-CN" b="1">
                <a:solidFill>
                  <a:srgbClr val="002060"/>
                </a:solidFill>
                <a:latin typeface="+mn-ea"/>
                <a:cs typeface="Times New Roman" panose="02020603050405020304" pitchFamily="18" charset="0"/>
              </a:rPr>
              <a:t>bin</a:t>
            </a:r>
            <a:r>
              <a:rPr lang="zh-CN" altLang="en-US" b="1">
                <a:solidFill>
                  <a:srgbClr val="002060"/>
                </a:solidFill>
                <a:latin typeface="+mn-ea"/>
                <a:cs typeface="Times New Roman" panose="02020603050405020304" pitchFamily="18" charset="0"/>
              </a:rPr>
              <a:t>），每个单元的中心值都是自适应估计的，最终深度值为</a:t>
            </a:r>
            <a:r>
              <a:rPr lang="en-US" altLang="zh-CN" b="1">
                <a:solidFill>
                  <a:srgbClr val="002060"/>
                </a:solidFill>
                <a:latin typeface="+mn-ea"/>
                <a:cs typeface="Times New Roman" panose="02020603050405020304" pitchFamily="18" charset="0"/>
              </a:rPr>
              <a:t>bin</a:t>
            </a:r>
            <a:r>
              <a:rPr lang="zh-CN" altLang="en-US" b="1">
                <a:solidFill>
                  <a:srgbClr val="002060"/>
                </a:solidFill>
                <a:latin typeface="+mn-ea"/>
                <a:cs typeface="Times New Roman" panose="02020603050405020304" pitchFamily="18" charset="0"/>
              </a:rPr>
              <a:t>中心的线性组合</a:t>
            </a:r>
          </a:p>
        </p:txBody>
      </p:sp>
      <p:sp>
        <p:nvSpPr>
          <p:cNvPr id="31" name="文本框 30">
            <a:extLst>
              <a:ext uri="{FF2B5EF4-FFF2-40B4-BE49-F238E27FC236}">
                <a16:creationId xmlns:a16="http://schemas.microsoft.com/office/drawing/2014/main" id="{4E188C1C-D16B-F09F-6FB6-521044C6B272}"/>
              </a:ext>
            </a:extLst>
          </p:cNvPr>
          <p:cNvSpPr txBox="1"/>
          <p:nvPr/>
        </p:nvSpPr>
        <p:spPr>
          <a:xfrm>
            <a:off x="979023" y="177012"/>
            <a:ext cx="4223597" cy="523220"/>
          </a:xfrm>
          <a:prstGeom prst="rect">
            <a:avLst/>
          </a:prstGeom>
          <a:noFill/>
        </p:spPr>
        <p:txBody>
          <a:bodyPr wrap="square" rtlCol="0">
            <a:spAutoFit/>
          </a:bodyPr>
          <a:lstStyle/>
          <a:p>
            <a:pPr algn="l"/>
            <a:r>
              <a:rPr lang="en-US" altLang="zh-CN" sz="2800">
                <a:solidFill>
                  <a:schemeClr val="accent1"/>
                </a:solidFill>
                <a:latin typeface="微软雅黑" panose="020B0503020204020204" pitchFamily="34" charset="-122"/>
                <a:ea typeface="微软雅黑" panose="020B0503020204020204" pitchFamily="34" charset="-122"/>
                <a:sym typeface="思源黑体 CN Bold" panose="020B0800000000000000" pitchFamily="34" charset="-122"/>
              </a:rPr>
              <a:t>HTC-DC Net</a:t>
            </a:r>
          </a:p>
        </p:txBody>
      </p:sp>
    </p:spTree>
    <p:extLst>
      <p:ext uri="{BB962C8B-B14F-4D97-AF65-F5344CB8AC3E}">
        <p14:creationId xmlns:p14="http://schemas.microsoft.com/office/powerpoint/2010/main" val="42802416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A841C-EC69-B1D2-E413-29151965E76C}"/>
            </a:ext>
          </a:extLst>
        </p:cNvPr>
        <p:cNvGrpSpPr/>
        <p:nvPr/>
      </p:nvGrpSpPr>
      <p:grpSpPr>
        <a:xfrm>
          <a:off x="0" y="0"/>
          <a:ext cx="0" cy="0"/>
          <a:chOff x="0" y="0"/>
          <a:chExt cx="0" cy="0"/>
        </a:xfrm>
      </p:grpSpPr>
      <p:grpSp>
        <p:nvGrpSpPr>
          <p:cNvPr id="3" name="组合 2">
            <a:extLst>
              <a:ext uri="{FF2B5EF4-FFF2-40B4-BE49-F238E27FC236}">
                <a16:creationId xmlns:a16="http://schemas.microsoft.com/office/drawing/2014/main" id="{18513D6C-BBDF-14D6-CE40-882A71B62E01}"/>
              </a:ext>
            </a:extLst>
          </p:cNvPr>
          <p:cNvGrpSpPr/>
          <p:nvPr/>
        </p:nvGrpSpPr>
        <p:grpSpPr>
          <a:xfrm>
            <a:off x="375791" y="197818"/>
            <a:ext cx="506025" cy="461665"/>
            <a:chOff x="341222" y="264270"/>
            <a:chExt cx="386682" cy="330315"/>
          </a:xfrm>
        </p:grpSpPr>
        <p:sp>
          <p:nvSpPr>
            <p:cNvPr id="4" name="AutoShape 23">
              <a:extLst>
                <a:ext uri="{FF2B5EF4-FFF2-40B4-BE49-F238E27FC236}">
                  <a16:creationId xmlns:a16="http://schemas.microsoft.com/office/drawing/2014/main" id="{91D3C83A-829A-A6E4-6E88-D21CF3C81960}"/>
                </a:ext>
              </a:extLst>
            </p:cNvPr>
            <p:cNvSpPr/>
            <p:nvPr/>
          </p:nvSpPr>
          <p:spPr>
            <a:xfrm>
              <a:off x="341222" y="266483"/>
              <a:ext cx="63111" cy="63111"/>
            </a:xfrm>
            <a:prstGeom prst="ellipse">
              <a:avLst/>
            </a:prstGeom>
            <a:solidFill>
              <a:schemeClr val="accent1"/>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5" name="AutoShape 24">
              <a:extLst>
                <a:ext uri="{FF2B5EF4-FFF2-40B4-BE49-F238E27FC236}">
                  <a16:creationId xmlns:a16="http://schemas.microsoft.com/office/drawing/2014/main" id="{F19E3716-EBF3-3752-78D3-DEDE13004598}"/>
                </a:ext>
              </a:extLst>
            </p:cNvPr>
            <p:cNvSpPr/>
            <p:nvPr/>
          </p:nvSpPr>
          <p:spPr>
            <a:xfrm>
              <a:off x="431287" y="264270"/>
              <a:ext cx="58603" cy="58603"/>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6" name="AutoShape 25">
              <a:extLst>
                <a:ext uri="{FF2B5EF4-FFF2-40B4-BE49-F238E27FC236}">
                  <a16:creationId xmlns:a16="http://schemas.microsoft.com/office/drawing/2014/main" id="{4C3484DC-FA8C-53A2-08F2-F44EE37B4388}"/>
                </a:ext>
              </a:extLst>
            </p:cNvPr>
            <p:cNvSpPr/>
            <p:nvPr/>
          </p:nvSpPr>
          <p:spPr>
            <a:xfrm>
              <a:off x="516844" y="265558"/>
              <a:ext cx="56028" cy="56028"/>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7" name="AutoShape 26">
              <a:extLst>
                <a:ext uri="{FF2B5EF4-FFF2-40B4-BE49-F238E27FC236}">
                  <a16:creationId xmlns:a16="http://schemas.microsoft.com/office/drawing/2014/main" id="{7C672A43-E85D-1D98-4B2E-92C596EFD649}"/>
                </a:ext>
              </a:extLst>
            </p:cNvPr>
            <p:cNvSpPr/>
            <p:nvPr/>
          </p:nvSpPr>
          <p:spPr>
            <a:xfrm>
              <a:off x="599826" y="272285"/>
              <a:ext cx="51928" cy="5192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8" name="AutoShape 27">
              <a:extLst>
                <a:ext uri="{FF2B5EF4-FFF2-40B4-BE49-F238E27FC236}">
                  <a16:creationId xmlns:a16="http://schemas.microsoft.com/office/drawing/2014/main" id="{088ABF8F-1DEA-2FA6-2B86-9645E1593EFD}"/>
                </a:ext>
              </a:extLst>
            </p:cNvPr>
            <p:cNvSpPr/>
            <p:nvPr/>
          </p:nvSpPr>
          <p:spPr>
            <a:xfrm>
              <a:off x="678709" y="269186"/>
              <a:ext cx="49195" cy="4919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9" name="AutoShape 28">
              <a:extLst>
                <a:ext uri="{FF2B5EF4-FFF2-40B4-BE49-F238E27FC236}">
                  <a16:creationId xmlns:a16="http://schemas.microsoft.com/office/drawing/2014/main" id="{A85CEB2A-FC92-6C31-310A-29A68F89D9FE}"/>
                </a:ext>
              </a:extLst>
            </p:cNvPr>
            <p:cNvSpPr/>
            <p:nvPr/>
          </p:nvSpPr>
          <p:spPr>
            <a:xfrm>
              <a:off x="341222" y="354813"/>
              <a:ext cx="63111" cy="63111"/>
            </a:xfrm>
            <a:prstGeom prst="ellipse">
              <a:avLst/>
            </a:prstGeom>
            <a:solidFill>
              <a:schemeClr val="accent1"/>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0" name="AutoShape 29">
              <a:extLst>
                <a:ext uri="{FF2B5EF4-FFF2-40B4-BE49-F238E27FC236}">
                  <a16:creationId xmlns:a16="http://schemas.microsoft.com/office/drawing/2014/main" id="{E8E49752-91F7-4A92-F257-E059BD3F8B3D}"/>
                </a:ext>
              </a:extLst>
            </p:cNvPr>
            <p:cNvSpPr/>
            <p:nvPr/>
          </p:nvSpPr>
          <p:spPr>
            <a:xfrm>
              <a:off x="431287" y="352601"/>
              <a:ext cx="58603" cy="58603"/>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1" name="AutoShape 30">
              <a:extLst>
                <a:ext uri="{FF2B5EF4-FFF2-40B4-BE49-F238E27FC236}">
                  <a16:creationId xmlns:a16="http://schemas.microsoft.com/office/drawing/2014/main" id="{F8B72D7C-F1F3-6C79-713F-FBC2850EB3AA}"/>
                </a:ext>
              </a:extLst>
            </p:cNvPr>
            <p:cNvSpPr/>
            <p:nvPr/>
          </p:nvSpPr>
          <p:spPr>
            <a:xfrm>
              <a:off x="516844" y="353888"/>
              <a:ext cx="56028" cy="56028"/>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2" name="AutoShape 31">
              <a:extLst>
                <a:ext uri="{FF2B5EF4-FFF2-40B4-BE49-F238E27FC236}">
                  <a16:creationId xmlns:a16="http://schemas.microsoft.com/office/drawing/2014/main" id="{37A5A36A-01F4-BEDB-7776-E9A233355A36}"/>
                </a:ext>
              </a:extLst>
            </p:cNvPr>
            <p:cNvSpPr/>
            <p:nvPr/>
          </p:nvSpPr>
          <p:spPr>
            <a:xfrm>
              <a:off x="599826" y="360616"/>
              <a:ext cx="51928" cy="5192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3" name="AutoShape 32">
              <a:extLst>
                <a:ext uri="{FF2B5EF4-FFF2-40B4-BE49-F238E27FC236}">
                  <a16:creationId xmlns:a16="http://schemas.microsoft.com/office/drawing/2014/main" id="{30EB0E50-DC2B-BAA1-999C-B881832DF984}"/>
                </a:ext>
              </a:extLst>
            </p:cNvPr>
            <p:cNvSpPr/>
            <p:nvPr/>
          </p:nvSpPr>
          <p:spPr>
            <a:xfrm>
              <a:off x="678709" y="357516"/>
              <a:ext cx="49195" cy="4919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4" name="AutoShape 33">
              <a:extLst>
                <a:ext uri="{FF2B5EF4-FFF2-40B4-BE49-F238E27FC236}">
                  <a16:creationId xmlns:a16="http://schemas.microsoft.com/office/drawing/2014/main" id="{B86DF442-1BE8-EC66-A890-C610CCADD699}"/>
                </a:ext>
              </a:extLst>
            </p:cNvPr>
            <p:cNvSpPr/>
            <p:nvPr/>
          </p:nvSpPr>
          <p:spPr>
            <a:xfrm>
              <a:off x="341222" y="443143"/>
              <a:ext cx="63111" cy="63111"/>
            </a:xfrm>
            <a:prstGeom prst="ellipse">
              <a:avLst/>
            </a:prstGeom>
            <a:solidFill>
              <a:schemeClr val="accent1"/>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5" name="AutoShape 34">
              <a:extLst>
                <a:ext uri="{FF2B5EF4-FFF2-40B4-BE49-F238E27FC236}">
                  <a16:creationId xmlns:a16="http://schemas.microsoft.com/office/drawing/2014/main" id="{CB91C559-92A3-2809-617A-678F0BB11DFB}"/>
                </a:ext>
              </a:extLst>
            </p:cNvPr>
            <p:cNvSpPr/>
            <p:nvPr/>
          </p:nvSpPr>
          <p:spPr>
            <a:xfrm>
              <a:off x="431287" y="440931"/>
              <a:ext cx="58603" cy="58603"/>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6" name="AutoShape 35">
              <a:extLst>
                <a:ext uri="{FF2B5EF4-FFF2-40B4-BE49-F238E27FC236}">
                  <a16:creationId xmlns:a16="http://schemas.microsoft.com/office/drawing/2014/main" id="{27847DDD-EA98-8A56-1E64-7CE9A11E01A5}"/>
                </a:ext>
              </a:extLst>
            </p:cNvPr>
            <p:cNvSpPr/>
            <p:nvPr/>
          </p:nvSpPr>
          <p:spPr>
            <a:xfrm>
              <a:off x="516844" y="442218"/>
              <a:ext cx="56028" cy="56028"/>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7" name="AutoShape 36">
              <a:extLst>
                <a:ext uri="{FF2B5EF4-FFF2-40B4-BE49-F238E27FC236}">
                  <a16:creationId xmlns:a16="http://schemas.microsoft.com/office/drawing/2014/main" id="{1F0C39E1-A861-2DD7-9DB7-FE56F26DAB4E}"/>
                </a:ext>
              </a:extLst>
            </p:cNvPr>
            <p:cNvSpPr/>
            <p:nvPr/>
          </p:nvSpPr>
          <p:spPr>
            <a:xfrm>
              <a:off x="599826" y="448946"/>
              <a:ext cx="51928" cy="5192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8" name="AutoShape 37">
              <a:extLst>
                <a:ext uri="{FF2B5EF4-FFF2-40B4-BE49-F238E27FC236}">
                  <a16:creationId xmlns:a16="http://schemas.microsoft.com/office/drawing/2014/main" id="{9BA7B7E9-D41F-84FF-DF8B-B46FD3436BF9}"/>
                </a:ext>
              </a:extLst>
            </p:cNvPr>
            <p:cNvSpPr/>
            <p:nvPr/>
          </p:nvSpPr>
          <p:spPr>
            <a:xfrm>
              <a:off x="678709" y="445846"/>
              <a:ext cx="49195" cy="4919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19" name="AutoShape 38">
              <a:extLst>
                <a:ext uri="{FF2B5EF4-FFF2-40B4-BE49-F238E27FC236}">
                  <a16:creationId xmlns:a16="http://schemas.microsoft.com/office/drawing/2014/main" id="{558D146F-A309-A44B-04AC-405052518D8F}"/>
                </a:ext>
              </a:extLst>
            </p:cNvPr>
            <p:cNvSpPr/>
            <p:nvPr/>
          </p:nvSpPr>
          <p:spPr>
            <a:xfrm>
              <a:off x="341222" y="531474"/>
              <a:ext cx="63111" cy="63111"/>
            </a:xfrm>
            <a:prstGeom prst="ellipse">
              <a:avLst/>
            </a:prstGeom>
            <a:solidFill>
              <a:schemeClr val="accent1"/>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20" name="AutoShape 39">
              <a:extLst>
                <a:ext uri="{FF2B5EF4-FFF2-40B4-BE49-F238E27FC236}">
                  <a16:creationId xmlns:a16="http://schemas.microsoft.com/office/drawing/2014/main" id="{E71D5141-E3D3-64C5-DD2B-029B46842551}"/>
                </a:ext>
              </a:extLst>
            </p:cNvPr>
            <p:cNvSpPr/>
            <p:nvPr/>
          </p:nvSpPr>
          <p:spPr>
            <a:xfrm>
              <a:off x="431287" y="529261"/>
              <a:ext cx="58603" cy="58603"/>
            </a:xfrm>
            <a:prstGeom prst="ellipse">
              <a:avLst/>
            </a:prstGeom>
            <a:solidFill>
              <a:schemeClr val="accent1">
                <a:alpha val="8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21" name="AutoShape 40">
              <a:extLst>
                <a:ext uri="{FF2B5EF4-FFF2-40B4-BE49-F238E27FC236}">
                  <a16:creationId xmlns:a16="http://schemas.microsoft.com/office/drawing/2014/main" id="{5B094307-3B84-0698-5132-CE5B7FF2E838}"/>
                </a:ext>
              </a:extLst>
            </p:cNvPr>
            <p:cNvSpPr/>
            <p:nvPr/>
          </p:nvSpPr>
          <p:spPr>
            <a:xfrm>
              <a:off x="516844" y="530549"/>
              <a:ext cx="56028" cy="56028"/>
            </a:xfrm>
            <a:prstGeom prst="ellipse">
              <a:avLst/>
            </a:prstGeom>
            <a:solidFill>
              <a:schemeClr val="accent1">
                <a:alpha val="6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22" name="AutoShape 41">
              <a:extLst>
                <a:ext uri="{FF2B5EF4-FFF2-40B4-BE49-F238E27FC236}">
                  <a16:creationId xmlns:a16="http://schemas.microsoft.com/office/drawing/2014/main" id="{6E13A260-BAB1-20A8-848C-75393C0C73FA}"/>
                </a:ext>
              </a:extLst>
            </p:cNvPr>
            <p:cNvSpPr/>
            <p:nvPr/>
          </p:nvSpPr>
          <p:spPr>
            <a:xfrm>
              <a:off x="599826" y="537276"/>
              <a:ext cx="51928" cy="51928"/>
            </a:xfrm>
            <a:prstGeom prst="ellipse">
              <a:avLst/>
            </a:prstGeom>
            <a:solidFill>
              <a:schemeClr val="accent1">
                <a:alpha val="4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sp>
          <p:nvSpPr>
            <p:cNvPr id="23" name="AutoShape 42">
              <a:extLst>
                <a:ext uri="{FF2B5EF4-FFF2-40B4-BE49-F238E27FC236}">
                  <a16:creationId xmlns:a16="http://schemas.microsoft.com/office/drawing/2014/main" id="{A285752F-6B80-708D-686D-D6E4A60EF48F}"/>
                </a:ext>
              </a:extLst>
            </p:cNvPr>
            <p:cNvSpPr/>
            <p:nvPr/>
          </p:nvSpPr>
          <p:spPr>
            <a:xfrm>
              <a:off x="678709" y="534176"/>
              <a:ext cx="49195" cy="49195"/>
            </a:xfrm>
            <a:prstGeom prst="ellipse">
              <a:avLst/>
            </a:prstGeom>
            <a:solidFill>
              <a:schemeClr val="accent1">
                <a:alpha val="20000"/>
              </a:schemeClr>
            </a:solidFill>
          </p:spPr>
          <p:style>
            <a:lnRef idx="0">
              <a:schemeClr val="accent1"/>
            </a:lnRef>
            <a:fillRef idx="1">
              <a:schemeClr val="accent1"/>
            </a:fillRef>
            <a:effectRef idx="0">
              <a:schemeClr val="accent1"/>
            </a:effectRef>
            <a:fontRef idx="minor">
              <a:schemeClr val="lt1"/>
            </a:fontRef>
          </p:style>
          <p:txBody>
            <a:bodyPr/>
            <a:lstStyle/>
            <a:p>
              <a:endParaRPr lang="zh-CN" altLang="en-US"/>
            </a:p>
          </p:txBody>
        </p:sp>
      </p:grpSp>
      <p:pic>
        <p:nvPicPr>
          <p:cNvPr id="24" name="图片 23">
            <a:extLst>
              <a:ext uri="{FF2B5EF4-FFF2-40B4-BE49-F238E27FC236}">
                <a16:creationId xmlns:a16="http://schemas.microsoft.com/office/drawing/2014/main" id="{B084CD56-ABB5-0655-9504-61F19FB9D60A}"/>
              </a:ext>
            </a:extLst>
          </p:cNvPr>
          <p:cNvPicPr>
            <a:picLocks noChangeAspect="1"/>
          </p:cNvPicPr>
          <p:nvPr/>
        </p:nvPicPr>
        <p:blipFill rotWithShape="1">
          <a:blip r:embed="rId3"/>
          <a:srcRect l="-60" t="10601" r="60" b="-3994"/>
          <a:stretch/>
        </p:blipFill>
        <p:spPr>
          <a:xfrm>
            <a:off x="14660" y="1356254"/>
            <a:ext cx="12177340" cy="4145492"/>
          </a:xfrm>
          <a:prstGeom prst="rect">
            <a:avLst/>
          </a:prstGeom>
        </p:spPr>
      </p:pic>
      <p:sp>
        <p:nvSpPr>
          <p:cNvPr id="25" name="文本框 24">
            <a:extLst>
              <a:ext uri="{FF2B5EF4-FFF2-40B4-BE49-F238E27FC236}">
                <a16:creationId xmlns:a16="http://schemas.microsoft.com/office/drawing/2014/main" id="{6A4F633F-CCEF-A866-4CE6-43F4A27C1F1D}"/>
              </a:ext>
            </a:extLst>
          </p:cNvPr>
          <p:cNvSpPr txBox="1"/>
          <p:nvPr/>
        </p:nvSpPr>
        <p:spPr>
          <a:xfrm>
            <a:off x="979023" y="177012"/>
            <a:ext cx="4223597" cy="523220"/>
          </a:xfrm>
          <a:prstGeom prst="rect">
            <a:avLst/>
          </a:prstGeom>
          <a:noFill/>
        </p:spPr>
        <p:txBody>
          <a:bodyPr wrap="square" rtlCol="0">
            <a:spAutoFit/>
          </a:bodyPr>
          <a:lstStyle/>
          <a:p>
            <a:pPr algn="l"/>
            <a:r>
              <a:rPr lang="en-US" altLang="zh-CN" sz="2800">
                <a:solidFill>
                  <a:schemeClr val="accent1"/>
                </a:solidFill>
                <a:latin typeface="微软雅黑" panose="020B0503020204020204" pitchFamily="34" charset="-122"/>
                <a:ea typeface="微软雅黑" panose="020B0503020204020204" pitchFamily="34" charset="-122"/>
                <a:sym typeface="思源黑体 CN Bold" panose="020B0800000000000000" pitchFamily="34" charset="-122"/>
              </a:rPr>
              <a:t>HTC-DC Net</a:t>
            </a:r>
          </a:p>
        </p:txBody>
      </p:sp>
    </p:spTree>
    <p:extLst>
      <p:ext uri="{BB962C8B-B14F-4D97-AF65-F5344CB8AC3E}">
        <p14:creationId xmlns:p14="http://schemas.microsoft.com/office/powerpoint/2010/main" val="38556408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OGU2NGZhYjNlZjRjMThhYjBiNWEzMWM2NjQwODZmYjE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3216</TotalTime>
  <Words>621</Words>
  <Application>Microsoft Office PowerPoint</Application>
  <PresentationFormat>宽屏</PresentationFormat>
  <Paragraphs>47</Paragraphs>
  <Slides>14</Slides>
  <Notes>12</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14</vt:i4>
      </vt:variant>
    </vt:vector>
  </HeadingPairs>
  <TitlesOfParts>
    <vt:vector size="20" baseType="lpstr">
      <vt:lpstr>等线</vt:lpstr>
      <vt:lpstr>等线 Light</vt:lpstr>
      <vt:lpstr>思源黑体 CN Light</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zezhi zhang</dc:creator>
  <cp:lastModifiedBy>润桥 王</cp:lastModifiedBy>
  <cp:revision>60</cp:revision>
  <dcterms:created xsi:type="dcterms:W3CDTF">2023-11-07T13:16:00Z</dcterms:created>
  <dcterms:modified xsi:type="dcterms:W3CDTF">2024-03-04T09:32:37Z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031A9223BD304B7EB029FE256B3F6DBB_12</vt:lpwstr>
  </property>
  <property fmtid="{D5CDD505-2E9C-101B-9397-08002B2CF9AE}" pid="3" name="KSOProductBuildVer">
    <vt:lpwstr>2052-12.1.0.15712</vt:lpwstr>
  </property>
</Properties>
</file>